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9" r:id="rId2"/>
    <p:sldId id="257" r:id="rId3"/>
    <p:sldId id="258" r:id="rId4"/>
    <p:sldId id="259" r:id="rId5"/>
    <p:sldId id="263" r:id="rId6"/>
    <p:sldId id="264" r:id="rId7"/>
    <p:sldId id="310" r:id="rId8"/>
    <p:sldId id="311" r:id="rId9"/>
    <p:sldId id="265" r:id="rId10"/>
    <p:sldId id="312" r:id="rId11"/>
    <p:sldId id="266" r:id="rId12"/>
    <p:sldId id="267" r:id="rId13"/>
    <p:sldId id="268" r:id="rId14"/>
    <p:sldId id="270" r:id="rId15"/>
    <p:sldId id="273" r:id="rId16"/>
    <p:sldId id="278" r:id="rId17"/>
    <p:sldId id="260" r:id="rId18"/>
    <p:sldId id="308" r:id="rId19"/>
    <p:sldId id="271" r:id="rId20"/>
    <p:sldId id="272" r:id="rId21"/>
    <p:sldId id="275" r:id="rId22"/>
    <p:sldId id="276" r:id="rId23"/>
    <p:sldId id="277" r:id="rId24"/>
    <p:sldId id="279" r:id="rId25"/>
    <p:sldId id="261" r:id="rId26"/>
    <p:sldId id="309" r:id="rId27"/>
    <p:sldId id="280" r:id="rId28"/>
    <p:sldId id="281" r:id="rId29"/>
    <p:sldId id="283" r:id="rId30"/>
    <p:sldId id="284" r:id="rId31"/>
    <p:sldId id="300" r:id="rId32"/>
    <p:sldId id="285" r:id="rId33"/>
    <p:sldId id="286" r:id="rId34"/>
    <p:sldId id="287" r:id="rId35"/>
    <p:sldId id="290" r:id="rId36"/>
    <p:sldId id="294" r:id="rId37"/>
    <p:sldId id="296" r:id="rId38"/>
    <p:sldId id="306" r:id="rId39"/>
    <p:sldId id="288" r:id="rId40"/>
    <p:sldId id="289" r:id="rId41"/>
    <p:sldId id="291" r:id="rId42"/>
    <p:sldId id="293" r:id="rId43"/>
    <p:sldId id="307" r:id="rId44"/>
    <p:sldId id="297" r:id="rId45"/>
    <p:sldId id="301" r:id="rId46"/>
    <p:sldId id="302" r:id="rId47"/>
    <p:sldId id="303" r:id="rId48"/>
    <p:sldId id="305" r:id="rId49"/>
    <p:sldId id="304" r:id="rId50"/>
    <p:sldId id="298" r:id="rId51"/>
    <p:sldId id="299" r:id="rId52"/>
    <p:sldId id="262" r:id="rId53"/>
    <p:sldId id="318" r:id="rId54"/>
    <p:sldId id="313" r:id="rId55"/>
    <p:sldId id="314" r:id="rId56"/>
    <p:sldId id="315" r:id="rId57"/>
    <p:sldId id="316" r:id="rId58"/>
    <p:sldId id="319" r:id="rId59"/>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showGuides="1">
      <p:cViewPr varScale="1">
        <p:scale>
          <a:sx n="79" d="100"/>
          <a:sy n="79" d="100"/>
        </p:scale>
        <p:origin x="-1088" y="-96"/>
      </p:cViewPr>
      <p:guideLst>
        <p:guide orient="horz" pos="1734"/>
        <p:guide pos="2880"/>
      </p:guideLst>
    </p:cSldViewPr>
  </p:slideViewPr>
  <p:notesTextViewPr>
    <p:cViewPr>
      <p:scale>
        <a:sx n="100" d="100"/>
        <a:sy n="100" d="100"/>
      </p:scale>
      <p:origin x="0" y="0"/>
    </p:cViewPr>
  </p:notesTextViewPr>
  <p:sorterViewPr>
    <p:cViewPr>
      <p:scale>
        <a:sx n="66" d="100"/>
        <a:sy n="66" d="100"/>
      </p:scale>
      <p:origin x="0" y="204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heme" Target="theme/theme1.xml"/><Relationship Id="rId64"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interSettings" Target="printerSettings/printerSettings1.bin"/><Relationship Id="rId61" Type="http://schemas.openxmlformats.org/officeDocument/2006/relationships/presProps" Target="presProps.xml"/><Relationship Id="rId62"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CA" smtClean="0"/>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A"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9BCA4DCD-41F4-3941-BF96-8F83F8D98DDB}" type="datetimeFigureOut">
              <a:rPr lang="fr-FR" smtClean="0"/>
              <a:t>2014-11-21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640F148-1E32-B44A-A383-02317C1F90FD}" type="slidenum">
              <a:rPr lang="fr-FR" smtClean="0"/>
              <a:t>‹#›</a:t>
            </a:fld>
            <a:endParaRPr lang="fr-FR"/>
          </a:p>
        </p:txBody>
      </p:sp>
    </p:spTree>
    <p:extLst>
      <p:ext uri="{BB962C8B-B14F-4D97-AF65-F5344CB8AC3E}">
        <p14:creationId xmlns:p14="http://schemas.microsoft.com/office/powerpoint/2010/main" val="8321118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fr-FR"/>
          </a:p>
        </p:txBody>
      </p:sp>
      <p:sp>
        <p:nvSpPr>
          <p:cNvPr id="4" name="Espace réservé de la date 3"/>
          <p:cNvSpPr>
            <a:spLocks noGrp="1"/>
          </p:cNvSpPr>
          <p:nvPr>
            <p:ph type="dt" sz="half" idx="10"/>
          </p:nvPr>
        </p:nvSpPr>
        <p:spPr/>
        <p:txBody>
          <a:bodyPr/>
          <a:lstStyle/>
          <a:p>
            <a:fld id="{9BCA4DCD-41F4-3941-BF96-8F83F8D98DDB}" type="datetimeFigureOut">
              <a:rPr lang="fr-FR" smtClean="0"/>
              <a:t>2014-11-21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640F148-1E32-B44A-A383-02317C1F90FD}" type="slidenum">
              <a:rPr lang="fr-FR" smtClean="0"/>
              <a:t>‹#›</a:t>
            </a:fld>
            <a:endParaRPr lang="fr-FR"/>
          </a:p>
        </p:txBody>
      </p:sp>
    </p:spTree>
    <p:extLst>
      <p:ext uri="{BB962C8B-B14F-4D97-AF65-F5344CB8AC3E}">
        <p14:creationId xmlns:p14="http://schemas.microsoft.com/office/powerpoint/2010/main" val="2088582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CA" smtClean="0"/>
              <a:t>Cliquez et modifiez le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fr-FR"/>
          </a:p>
        </p:txBody>
      </p:sp>
      <p:sp>
        <p:nvSpPr>
          <p:cNvPr id="4" name="Espace réservé de la date 3"/>
          <p:cNvSpPr>
            <a:spLocks noGrp="1"/>
          </p:cNvSpPr>
          <p:nvPr>
            <p:ph type="dt" sz="half" idx="10"/>
          </p:nvPr>
        </p:nvSpPr>
        <p:spPr/>
        <p:txBody>
          <a:bodyPr/>
          <a:lstStyle/>
          <a:p>
            <a:fld id="{9BCA4DCD-41F4-3941-BF96-8F83F8D98DDB}" type="datetimeFigureOut">
              <a:rPr lang="fr-FR" smtClean="0"/>
              <a:t>2014-11-21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640F148-1E32-B44A-A383-02317C1F90FD}" type="slidenum">
              <a:rPr lang="fr-FR" smtClean="0"/>
              <a:t>‹#›</a:t>
            </a:fld>
            <a:endParaRPr lang="fr-FR"/>
          </a:p>
        </p:txBody>
      </p:sp>
    </p:spTree>
    <p:extLst>
      <p:ext uri="{BB962C8B-B14F-4D97-AF65-F5344CB8AC3E}">
        <p14:creationId xmlns:p14="http://schemas.microsoft.com/office/powerpoint/2010/main" val="1283183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smtClean="0"/>
              <a:t>Cliquez et modifiez le titre</a:t>
            </a:r>
            <a:endParaRPr lang="fr-FR"/>
          </a:p>
        </p:txBody>
      </p:sp>
      <p:sp>
        <p:nvSpPr>
          <p:cNvPr id="3" name="Espace réservé du contenu 2"/>
          <p:cNvSpPr>
            <a:spLocks noGrp="1"/>
          </p:cNvSpPr>
          <p:nvPr>
            <p:ph idx="1"/>
          </p:nvPr>
        </p:nvSpPr>
        <p:spPr/>
        <p:txBody>
          <a:body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fr-FR"/>
          </a:p>
        </p:txBody>
      </p:sp>
      <p:sp>
        <p:nvSpPr>
          <p:cNvPr id="4" name="Espace réservé de la date 3"/>
          <p:cNvSpPr>
            <a:spLocks noGrp="1"/>
          </p:cNvSpPr>
          <p:nvPr>
            <p:ph type="dt" sz="half" idx="10"/>
          </p:nvPr>
        </p:nvSpPr>
        <p:spPr/>
        <p:txBody>
          <a:bodyPr/>
          <a:lstStyle/>
          <a:p>
            <a:fld id="{9BCA4DCD-41F4-3941-BF96-8F83F8D98DDB}" type="datetimeFigureOut">
              <a:rPr lang="fr-FR" smtClean="0"/>
              <a:t>2014-11-21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640F148-1E32-B44A-A383-02317C1F90FD}" type="slidenum">
              <a:rPr lang="fr-FR" smtClean="0"/>
              <a:t>‹#›</a:t>
            </a:fld>
            <a:endParaRPr lang="fr-FR"/>
          </a:p>
        </p:txBody>
      </p:sp>
    </p:spTree>
    <p:extLst>
      <p:ext uri="{BB962C8B-B14F-4D97-AF65-F5344CB8AC3E}">
        <p14:creationId xmlns:p14="http://schemas.microsoft.com/office/powerpoint/2010/main" val="1886317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CA"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A" smtClean="0"/>
              <a:t>Cliquez pour modifier les styles du texte du masque</a:t>
            </a:r>
          </a:p>
        </p:txBody>
      </p:sp>
      <p:sp>
        <p:nvSpPr>
          <p:cNvPr id="4" name="Espace réservé de la date 3"/>
          <p:cNvSpPr>
            <a:spLocks noGrp="1"/>
          </p:cNvSpPr>
          <p:nvPr>
            <p:ph type="dt" sz="half" idx="10"/>
          </p:nvPr>
        </p:nvSpPr>
        <p:spPr/>
        <p:txBody>
          <a:bodyPr/>
          <a:lstStyle/>
          <a:p>
            <a:fld id="{9BCA4DCD-41F4-3941-BF96-8F83F8D98DDB}" type="datetimeFigureOut">
              <a:rPr lang="fr-FR" smtClean="0"/>
              <a:t>2014-11-21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640F148-1E32-B44A-A383-02317C1F90FD}" type="slidenum">
              <a:rPr lang="fr-FR" smtClean="0"/>
              <a:t>‹#›</a:t>
            </a:fld>
            <a:endParaRPr lang="fr-FR"/>
          </a:p>
        </p:txBody>
      </p:sp>
    </p:spTree>
    <p:extLst>
      <p:ext uri="{BB962C8B-B14F-4D97-AF65-F5344CB8AC3E}">
        <p14:creationId xmlns:p14="http://schemas.microsoft.com/office/powerpoint/2010/main" val="3335951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smtClean="0"/>
              <a:t>Cliquez et modifiez le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fr-FR"/>
          </a:p>
        </p:txBody>
      </p:sp>
      <p:sp>
        <p:nvSpPr>
          <p:cNvPr id="5" name="Espace réservé de la date 4"/>
          <p:cNvSpPr>
            <a:spLocks noGrp="1"/>
          </p:cNvSpPr>
          <p:nvPr>
            <p:ph type="dt" sz="half" idx="10"/>
          </p:nvPr>
        </p:nvSpPr>
        <p:spPr/>
        <p:txBody>
          <a:bodyPr/>
          <a:lstStyle/>
          <a:p>
            <a:fld id="{9BCA4DCD-41F4-3941-BF96-8F83F8D98DDB}" type="datetimeFigureOut">
              <a:rPr lang="fr-FR" smtClean="0"/>
              <a:t>2014-11-21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640F148-1E32-B44A-A383-02317C1F90FD}" type="slidenum">
              <a:rPr lang="fr-FR" smtClean="0"/>
              <a:t>‹#›</a:t>
            </a:fld>
            <a:endParaRPr lang="fr-FR"/>
          </a:p>
        </p:txBody>
      </p:sp>
    </p:spTree>
    <p:extLst>
      <p:ext uri="{BB962C8B-B14F-4D97-AF65-F5344CB8AC3E}">
        <p14:creationId xmlns:p14="http://schemas.microsoft.com/office/powerpoint/2010/main" val="1647872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CA"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fr-FR"/>
          </a:p>
        </p:txBody>
      </p:sp>
      <p:sp>
        <p:nvSpPr>
          <p:cNvPr id="7" name="Espace réservé de la date 6"/>
          <p:cNvSpPr>
            <a:spLocks noGrp="1"/>
          </p:cNvSpPr>
          <p:nvPr>
            <p:ph type="dt" sz="half" idx="10"/>
          </p:nvPr>
        </p:nvSpPr>
        <p:spPr/>
        <p:txBody>
          <a:bodyPr/>
          <a:lstStyle/>
          <a:p>
            <a:fld id="{9BCA4DCD-41F4-3941-BF96-8F83F8D98DDB}" type="datetimeFigureOut">
              <a:rPr lang="fr-FR" smtClean="0"/>
              <a:t>2014-11-21</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B640F148-1E32-B44A-A383-02317C1F90FD}" type="slidenum">
              <a:rPr lang="fr-FR" smtClean="0"/>
              <a:t>‹#›</a:t>
            </a:fld>
            <a:endParaRPr lang="fr-FR"/>
          </a:p>
        </p:txBody>
      </p:sp>
    </p:spTree>
    <p:extLst>
      <p:ext uri="{BB962C8B-B14F-4D97-AF65-F5344CB8AC3E}">
        <p14:creationId xmlns:p14="http://schemas.microsoft.com/office/powerpoint/2010/main" val="1093747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smtClean="0"/>
              <a:t>Cliquez et modifiez le titre</a:t>
            </a:r>
            <a:endParaRPr lang="fr-FR"/>
          </a:p>
        </p:txBody>
      </p:sp>
      <p:sp>
        <p:nvSpPr>
          <p:cNvPr id="3" name="Espace réservé de la date 2"/>
          <p:cNvSpPr>
            <a:spLocks noGrp="1"/>
          </p:cNvSpPr>
          <p:nvPr>
            <p:ph type="dt" sz="half" idx="10"/>
          </p:nvPr>
        </p:nvSpPr>
        <p:spPr/>
        <p:txBody>
          <a:bodyPr/>
          <a:lstStyle/>
          <a:p>
            <a:fld id="{9BCA4DCD-41F4-3941-BF96-8F83F8D98DDB}" type="datetimeFigureOut">
              <a:rPr lang="fr-FR" smtClean="0"/>
              <a:t>2014-11-21</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B640F148-1E32-B44A-A383-02317C1F90FD}" type="slidenum">
              <a:rPr lang="fr-FR" smtClean="0"/>
              <a:t>‹#›</a:t>
            </a:fld>
            <a:endParaRPr lang="fr-FR"/>
          </a:p>
        </p:txBody>
      </p:sp>
    </p:spTree>
    <p:extLst>
      <p:ext uri="{BB962C8B-B14F-4D97-AF65-F5344CB8AC3E}">
        <p14:creationId xmlns:p14="http://schemas.microsoft.com/office/powerpoint/2010/main" val="3386798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9BCA4DCD-41F4-3941-BF96-8F83F8D98DDB}" type="datetimeFigureOut">
              <a:rPr lang="fr-FR" smtClean="0"/>
              <a:t>2014-11-21</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B640F148-1E32-B44A-A383-02317C1F90FD}" type="slidenum">
              <a:rPr lang="fr-FR" smtClean="0"/>
              <a:t>‹#›</a:t>
            </a:fld>
            <a:endParaRPr lang="fr-FR"/>
          </a:p>
        </p:txBody>
      </p:sp>
    </p:spTree>
    <p:extLst>
      <p:ext uri="{BB962C8B-B14F-4D97-AF65-F5344CB8AC3E}">
        <p14:creationId xmlns:p14="http://schemas.microsoft.com/office/powerpoint/2010/main" val="18701077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CA"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smtClean="0"/>
              <a:t>Cliquez pour modifier les styles du texte du masque</a:t>
            </a:r>
          </a:p>
        </p:txBody>
      </p:sp>
      <p:sp>
        <p:nvSpPr>
          <p:cNvPr id="5" name="Espace réservé de la date 4"/>
          <p:cNvSpPr>
            <a:spLocks noGrp="1"/>
          </p:cNvSpPr>
          <p:nvPr>
            <p:ph type="dt" sz="half" idx="10"/>
          </p:nvPr>
        </p:nvSpPr>
        <p:spPr/>
        <p:txBody>
          <a:bodyPr/>
          <a:lstStyle/>
          <a:p>
            <a:fld id="{9BCA4DCD-41F4-3941-BF96-8F83F8D98DDB}" type="datetimeFigureOut">
              <a:rPr lang="fr-FR" smtClean="0"/>
              <a:t>2014-11-21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640F148-1E32-B44A-A383-02317C1F90FD}" type="slidenum">
              <a:rPr lang="fr-FR" smtClean="0"/>
              <a:t>‹#›</a:t>
            </a:fld>
            <a:endParaRPr lang="fr-FR"/>
          </a:p>
        </p:txBody>
      </p:sp>
    </p:spTree>
    <p:extLst>
      <p:ext uri="{BB962C8B-B14F-4D97-AF65-F5344CB8AC3E}">
        <p14:creationId xmlns:p14="http://schemas.microsoft.com/office/powerpoint/2010/main" val="474609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CA"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smtClean="0"/>
              <a:t>Cliquez pour modifier les styles du texte du masque</a:t>
            </a:r>
          </a:p>
        </p:txBody>
      </p:sp>
      <p:sp>
        <p:nvSpPr>
          <p:cNvPr id="5" name="Espace réservé de la date 4"/>
          <p:cNvSpPr>
            <a:spLocks noGrp="1"/>
          </p:cNvSpPr>
          <p:nvPr>
            <p:ph type="dt" sz="half" idx="10"/>
          </p:nvPr>
        </p:nvSpPr>
        <p:spPr/>
        <p:txBody>
          <a:bodyPr/>
          <a:lstStyle/>
          <a:p>
            <a:fld id="{9BCA4DCD-41F4-3941-BF96-8F83F8D98DDB}" type="datetimeFigureOut">
              <a:rPr lang="fr-FR" smtClean="0"/>
              <a:t>2014-11-21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640F148-1E32-B44A-A383-02317C1F90FD}" type="slidenum">
              <a:rPr lang="fr-FR" smtClean="0"/>
              <a:t>‹#›</a:t>
            </a:fld>
            <a:endParaRPr lang="fr-FR"/>
          </a:p>
        </p:txBody>
      </p:sp>
    </p:spTree>
    <p:extLst>
      <p:ext uri="{BB962C8B-B14F-4D97-AF65-F5344CB8AC3E}">
        <p14:creationId xmlns:p14="http://schemas.microsoft.com/office/powerpoint/2010/main" val="136357914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CA" smtClean="0"/>
              <a:t>Cliquez et modifiez le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CA4DCD-41F4-3941-BF96-8F83F8D98DDB}" type="datetimeFigureOut">
              <a:rPr lang="fr-FR" smtClean="0"/>
              <a:t>2014-11-21</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40F148-1E32-B44A-A383-02317C1F90FD}" type="slidenum">
              <a:rPr lang="fr-FR" smtClean="0"/>
              <a:t>‹#›</a:t>
            </a:fld>
            <a:endParaRPr lang="fr-FR"/>
          </a:p>
        </p:txBody>
      </p:sp>
    </p:spTree>
    <p:extLst>
      <p:ext uri="{BB962C8B-B14F-4D97-AF65-F5344CB8AC3E}">
        <p14:creationId xmlns:p14="http://schemas.microsoft.com/office/powerpoint/2010/main" val="14156761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mapageweb.umontreal.ca/melancon/these.melancon.1991.html" TargetMode="External"/><Relationship Id="rId3" Type="http://schemas.openxmlformats.org/officeDocument/2006/relationships/image" Target="../media/image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 Id="rId3" Type="http://schemas.openxmlformats.org/officeDocument/2006/relationships/hyperlink" Target="http://histobook.fr/?p=698"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oreilletendue.com/2011/11/05/enquete-diderotienne/" TargetMode="External"/><Relationship Id="rId3" Type="http://schemas.openxmlformats.org/officeDocument/2006/relationships/image" Target="../media/image1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histobook.fr/?p=905" TargetMode="External"/><Relationship Id="rId3" Type="http://schemas.openxmlformats.org/officeDocument/2006/relationships/image" Target="../media/image1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rde.revues.org/4955" TargetMode="External"/><Relationship Id="rId3" Type="http://schemas.openxmlformats.org/officeDocument/2006/relationships/image" Target="../media/image1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oreilletendue.com/2012/05/19/histoire-de-la-litterature-quebecoise-contemporaine-101/" TargetMode="External"/><Relationship Id="rId3" Type="http://schemas.openxmlformats.org/officeDocument/2006/relationships/image" Target="../media/image15.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melikahabdelmoumen.blogspot.ca/2012/06/cousins-de-personne-la-france-le-quebec.html"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larecrue.net/2012/06/une-odyssee-dans-le-bas-du-fleuve/"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litterairesaprestout.blogspot.ca/2013/01/les-treize-evenements-litteraires-de.html"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poemesale.files.wordpress.com/2013/01/lecc81cole-de-la-tchecc81n_ssacc82.jpg" TargetMode="External"/><Relationship Id="rId3" Type="http://schemas.openxmlformats.org/officeDocument/2006/relationships/image" Target="../media/image16.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pettersen-archibald.tumblr.com/post/45009526136/lecole-de-la-chainsaw-does-india" TargetMode="External"/><Relationship Id="rId3" Type="http://schemas.openxmlformats.org/officeDocument/2006/relationships/image" Target="../media/image17.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twitter.com/w3corg/status/402877571475730432" TargetMode="External"/><Relationship Id="rId3" Type="http://schemas.openxmlformats.org/officeDocument/2006/relationships/image" Target="../media/image18.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twitter.com/Doctorakgo/status/510136960330252288" TargetMode="External"/><Relationship Id="rId3" Type="http://schemas.openxmlformats.org/officeDocument/2006/relationships/image" Target="../media/image1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ici.radio-canada.ca/emissions/plus_on_est_de_fous_plus_on_lit/2013-2014/chronique.asp?idChronique=266310" TargetMode="External"/><Relationship Id="rId3" Type="http://schemas.openxmlformats.org/officeDocument/2006/relationships/image" Target="../media/image21.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twitter.com/benoitmelancon/status/406465296606973952" TargetMode="External"/><Relationship Id="rId3" Type="http://schemas.openxmlformats.org/officeDocument/2006/relationships/image" Target="../media/image22.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alondouble.contemporain.info/la-regionalite-dans-les-fictions-contemporaines-au-quebec" TargetMode="External"/><Relationship Id="rId3" Type="http://schemas.openxmlformats.org/officeDocument/2006/relationships/image" Target="../media/image23.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ledevoir.com/culture/livres/386734/william-s-messier-maitre-brasseur" TargetMode="External"/><Relationship Id="rId3" Type="http://schemas.openxmlformats.org/officeDocument/2006/relationships/image" Target="../media/image25.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twitter.com/Lectodome/status/506921585962676224/photo/1" TargetMode="External"/><Relationship Id="rId3" Type="http://schemas.openxmlformats.org/officeDocument/2006/relationships/image" Target="../media/image27.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lesyeuxdemauricerichard.com/" TargetMode="External"/><Relationship Id="rId3" Type="http://schemas.openxmlformats.org/officeDocument/2006/relationships/image" Target="../media/image3.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8.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culturevisuelle.org/icones/2820"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twitter.com/jnthnwwlsn/status/456197739915669505"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plannedobsolescence.net/blog/blogs-as-serialized-scholarship/"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culturevisuelle.org/icones/2820" TargetMode="External"/><Relationship Id="rId4" Type="http://schemas.openxmlformats.org/officeDocument/2006/relationships/hyperlink" Target="http://oreilletendue.com/" TargetMode="External"/><Relationship Id="rId5" Type="http://schemas.openxmlformats.org/officeDocument/2006/relationships/hyperlink" Target="http://rde.revues.org/4955" TargetMode="External"/><Relationship Id="rId1" Type="http://schemas.openxmlformats.org/officeDocument/2006/relationships/slideLayout" Target="../slideLayouts/slideLayout2.xml"/><Relationship Id="rId2" Type="http://schemas.openxmlformats.org/officeDocument/2006/relationships/hyperlink" Target="http://www.plannedobsolescence.net/blog/blogs-as-serialized-scholarship/"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jpg"/><Relationship Id="rId3" Type="http://schemas.openxmlformats.org/officeDocument/2006/relationships/image" Target="../media/image5.jpg"/></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png"/><Relationship Id="rId1" Type="http://schemas.openxmlformats.org/officeDocument/2006/relationships/slideLayout" Target="../slideLayouts/slideLayout6.xml"/><Relationship Id="rId2" Type="http://schemas.openxmlformats.org/officeDocument/2006/relationships/image" Target="../media/image4.jpg"/></Relationships>
</file>

<file path=ppt/slides/_rels/slide9.xml.rels><?xml version="1.0" encoding="UTF-8" standalone="yes"?>
<Relationships xmlns="http://schemas.openxmlformats.org/package/2006/relationships"><Relationship Id="rId3" Type="http://schemas.openxmlformats.org/officeDocument/2006/relationships/hyperlink" Target="http://oreilletendue.com/2011/02/02/heritage-hockeyistique/" TargetMode="External"/><Relationship Id="rId4" Type="http://schemas.openxmlformats.org/officeDocument/2006/relationships/hyperlink" Target="http://oreilletendue.com/2014/04/08/raconter-le-rocket/" TargetMode="External"/><Relationship Id="rId1" Type="http://schemas.openxmlformats.org/officeDocument/2006/relationships/slideLayout" Target="../slideLayouts/slideLayout2.xml"/><Relationship Id="rId2" Type="http://schemas.openxmlformats.org/officeDocument/2006/relationships/hyperlink" Target="http://oreilletendue.com/2011/01/24/hockey-spectra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5800" y="1293965"/>
            <a:ext cx="7772400" cy="1470025"/>
          </a:xfrm>
        </p:spPr>
        <p:txBody>
          <a:bodyPr>
            <a:normAutofit/>
          </a:bodyPr>
          <a:lstStyle/>
          <a:p>
            <a:r>
              <a:rPr lang="fr-FR" i="1" dirty="0" smtClean="0">
                <a:solidFill>
                  <a:schemeClr val="bg1"/>
                </a:solidFill>
                <a:latin typeface="WindsorEFOP-LightCondensed"/>
              </a:rPr>
              <a:t>L’Oreille tendue </a:t>
            </a:r>
            <a:r>
              <a:rPr lang="fr-FR" dirty="0" smtClean="0">
                <a:solidFill>
                  <a:schemeClr val="bg1"/>
                </a:solidFill>
                <a:latin typeface="WindsorEFOP-LightCondensed"/>
              </a:rPr>
              <a:t>/ </a:t>
            </a:r>
            <a:r>
              <a:rPr lang="fr-FR" i="1" dirty="0" smtClean="0">
                <a:solidFill>
                  <a:schemeClr val="bg1"/>
                </a:solidFill>
                <a:latin typeface="WindsorEFOP-LightCondensed"/>
              </a:rPr>
              <a:t>L’Oreille tendue</a:t>
            </a:r>
            <a:endParaRPr lang="fr-FR" i="1" dirty="0">
              <a:solidFill>
                <a:schemeClr val="bg1"/>
              </a:solidFill>
              <a:latin typeface="WindsorEFOP-LightCondensed"/>
            </a:endParaRPr>
          </a:p>
        </p:txBody>
      </p:sp>
      <p:sp>
        <p:nvSpPr>
          <p:cNvPr id="3" name="Sous-titre 2"/>
          <p:cNvSpPr>
            <a:spLocks noGrp="1"/>
          </p:cNvSpPr>
          <p:nvPr>
            <p:ph type="subTitle" idx="1"/>
          </p:nvPr>
        </p:nvSpPr>
        <p:spPr>
          <a:xfrm>
            <a:off x="1371600" y="4288940"/>
            <a:ext cx="6400800" cy="1752600"/>
          </a:xfrm>
        </p:spPr>
        <p:txBody>
          <a:bodyPr>
            <a:normAutofit fontScale="77500" lnSpcReduction="20000"/>
          </a:bodyPr>
          <a:lstStyle/>
          <a:p>
            <a:r>
              <a:rPr lang="fr-FR" sz="3600" dirty="0" smtClean="0">
                <a:solidFill>
                  <a:schemeClr val="bg1"/>
                </a:solidFill>
                <a:latin typeface="WindsorEFOP-LightCondensed"/>
              </a:rPr>
              <a:t>Séminaire</a:t>
            </a:r>
          </a:p>
          <a:p>
            <a:r>
              <a:rPr lang="fr-FR" sz="3600" dirty="0" smtClean="0">
                <a:solidFill>
                  <a:schemeClr val="bg1"/>
                </a:solidFill>
                <a:latin typeface="WindsorEFOP-LightCondensed"/>
              </a:rPr>
              <a:t>«Entre blogue et revue savante :</a:t>
            </a:r>
          </a:p>
          <a:p>
            <a:r>
              <a:rPr lang="fr-FR" sz="3600" dirty="0" smtClean="0">
                <a:solidFill>
                  <a:schemeClr val="bg1"/>
                </a:solidFill>
                <a:latin typeface="WindsorEFOP-LightCondensed"/>
              </a:rPr>
              <a:t>hybridation des pratiques de recherche»</a:t>
            </a:r>
            <a:endParaRPr lang="fr-FR" sz="3600" dirty="0">
              <a:solidFill>
                <a:schemeClr val="bg1"/>
              </a:solidFill>
              <a:latin typeface="WindsorEFOP-LightCondensed"/>
            </a:endParaRPr>
          </a:p>
          <a:p>
            <a:r>
              <a:rPr lang="fr-FR" sz="3600" dirty="0" smtClean="0">
                <a:solidFill>
                  <a:schemeClr val="bg1"/>
                </a:solidFill>
                <a:latin typeface="WindsorEFOP-LightCondensed"/>
              </a:rPr>
              <a:t>20 novembre 2014</a:t>
            </a:r>
            <a:endParaRPr lang="fr-FR" sz="3600" dirty="0">
              <a:solidFill>
                <a:schemeClr val="bg1"/>
              </a:solidFill>
              <a:latin typeface="WindsorEFOP-LightCondensed"/>
            </a:endParaRPr>
          </a:p>
        </p:txBody>
      </p:sp>
    </p:spTree>
    <p:extLst>
      <p:ext uri="{BB962C8B-B14F-4D97-AF65-F5344CB8AC3E}">
        <p14:creationId xmlns:p14="http://schemas.microsoft.com/office/powerpoint/2010/main" val="384464121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chemeClr val="bg1"/>
                </a:solidFill>
                <a:latin typeface="WindsorEFOP-LightCondensed"/>
              </a:rPr>
              <a:t>Sport et culture</a:t>
            </a:r>
            <a:endParaRPr lang="fr-FR" dirty="0">
              <a:solidFill>
                <a:schemeClr val="bg1"/>
              </a:solidFill>
              <a:latin typeface="WindsorEFOP-LightCondensed"/>
            </a:endParaRPr>
          </a:p>
        </p:txBody>
      </p:sp>
      <p:sp>
        <p:nvSpPr>
          <p:cNvPr id="3" name="Espace réservé du contenu 2"/>
          <p:cNvSpPr>
            <a:spLocks noGrp="1"/>
          </p:cNvSpPr>
          <p:nvPr>
            <p:ph idx="1"/>
          </p:nvPr>
        </p:nvSpPr>
        <p:spPr/>
        <p:txBody>
          <a:bodyPr>
            <a:normAutofit/>
          </a:bodyPr>
          <a:lstStyle/>
          <a:p>
            <a:r>
              <a:rPr lang="fr-FR" sz="3600" dirty="0" smtClean="0">
                <a:solidFill>
                  <a:schemeClr val="bg1"/>
                </a:solidFill>
                <a:latin typeface="WindsorEFOP-LightCondensed"/>
              </a:rPr>
              <a:t>«Hockey spectral» (2011)</a:t>
            </a:r>
          </a:p>
          <a:p>
            <a:r>
              <a:rPr lang="fr-FR" sz="3600" dirty="0" smtClean="0">
                <a:solidFill>
                  <a:schemeClr val="bg1"/>
                </a:solidFill>
                <a:latin typeface="WindsorEFOP-LightCondensed"/>
              </a:rPr>
              <a:t>«Héritage hockeyistique» (2011)</a:t>
            </a:r>
          </a:p>
          <a:p>
            <a:r>
              <a:rPr lang="fr-FR" sz="3600" dirty="0" smtClean="0">
                <a:solidFill>
                  <a:schemeClr val="bg1"/>
                </a:solidFill>
                <a:latin typeface="WindsorEFOP-LightCondensed"/>
              </a:rPr>
              <a:t>«Raconter le Rocket» (2014)</a:t>
            </a:r>
          </a:p>
          <a:p>
            <a:endParaRPr lang="fr-FR" sz="3600" dirty="0">
              <a:solidFill>
                <a:schemeClr val="bg1"/>
              </a:solidFill>
              <a:latin typeface="WindsorEFOP-LightCondensed"/>
            </a:endParaRPr>
          </a:p>
          <a:p>
            <a:pPr marL="3657600" lvl="8" indent="0">
              <a:buNone/>
            </a:pPr>
            <a:r>
              <a:rPr lang="fr-FR" sz="3200" dirty="0" smtClean="0">
                <a:solidFill>
                  <a:schemeClr val="bg1"/>
                </a:solidFill>
                <a:latin typeface="WindsorEFOP-LightCondensed"/>
              </a:rPr>
              <a:t>Reprise du texte original</a:t>
            </a:r>
          </a:p>
          <a:p>
            <a:pPr marL="3657600" lvl="8" indent="0">
              <a:buNone/>
            </a:pPr>
            <a:r>
              <a:rPr lang="fr-FR" sz="3200" dirty="0" smtClean="0">
                <a:solidFill>
                  <a:schemeClr val="bg1"/>
                </a:solidFill>
                <a:latin typeface="WindsorEFOP-LightCondensed"/>
              </a:rPr>
              <a:t>Mises à jour</a:t>
            </a:r>
          </a:p>
          <a:p>
            <a:pPr marL="3657600" lvl="8" indent="0">
              <a:buNone/>
            </a:pPr>
            <a:r>
              <a:rPr lang="fr-FR" sz="3200" dirty="0" smtClean="0">
                <a:solidFill>
                  <a:schemeClr val="bg1"/>
                </a:solidFill>
                <a:latin typeface="WindsorEFOP-LightCondensed"/>
              </a:rPr>
              <a:t>Nouvelle perspective</a:t>
            </a:r>
            <a:endParaRPr lang="fr-FR" sz="3200" dirty="0">
              <a:solidFill>
                <a:schemeClr val="bg1"/>
              </a:solidFill>
              <a:latin typeface="WindsorEFOP-LightCondensed"/>
            </a:endParaRPr>
          </a:p>
        </p:txBody>
      </p:sp>
    </p:spTree>
    <p:extLst>
      <p:ext uri="{BB962C8B-B14F-4D97-AF65-F5344CB8AC3E}">
        <p14:creationId xmlns:p14="http://schemas.microsoft.com/office/powerpoint/2010/main" val="282945595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chemeClr val="bg1"/>
                </a:solidFill>
                <a:latin typeface="WindsorEFOP-LightCondensed"/>
              </a:rPr>
              <a:t>Sport et culture</a:t>
            </a:r>
            <a:endParaRPr lang="fr-FR" dirty="0">
              <a:solidFill>
                <a:schemeClr val="bg1"/>
              </a:solidFill>
              <a:latin typeface="WindsorEFOP-LightCondensed"/>
            </a:endParaRPr>
          </a:p>
        </p:txBody>
      </p:sp>
      <p:pic>
        <p:nvPicPr>
          <p:cNvPr id="4" name="Espace réservé du contenu 3" descr="Capture d’écran 2014-11-18 à 11.12.27.jpg"/>
          <p:cNvPicPr>
            <a:picLocks noGrp="1" noChangeAspect="1"/>
          </p:cNvPicPr>
          <p:nvPr>
            <p:ph idx="1"/>
          </p:nvPr>
        </p:nvPicPr>
        <p:blipFill>
          <a:blip r:embed="rId2">
            <a:extLst>
              <a:ext uri="{28A0092B-C50C-407E-A947-70E740481C1C}">
                <a14:useLocalDpi xmlns:a14="http://schemas.microsoft.com/office/drawing/2010/main" val="0"/>
              </a:ext>
            </a:extLst>
          </a:blip>
          <a:srcRect l="2587" r="2587"/>
          <a:stretch>
            <a:fillRect/>
          </a:stretch>
        </p:blipFill>
        <p:spPr/>
      </p:pic>
    </p:spTree>
    <p:extLst>
      <p:ext uri="{BB962C8B-B14F-4D97-AF65-F5344CB8AC3E}">
        <p14:creationId xmlns:p14="http://schemas.microsoft.com/office/powerpoint/2010/main" val="427241204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chemeClr val="bg1"/>
                </a:solidFill>
                <a:latin typeface="WindsorEFOP-LightCondensed"/>
              </a:rPr>
              <a:t>Sport et culture</a:t>
            </a:r>
            <a:endParaRPr lang="fr-FR" dirty="0">
              <a:solidFill>
                <a:schemeClr val="bg1"/>
              </a:solidFill>
              <a:latin typeface="WindsorEFOP-LightCondensed"/>
            </a:endParaRPr>
          </a:p>
        </p:txBody>
      </p:sp>
      <p:sp>
        <p:nvSpPr>
          <p:cNvPr id="3" name="Espace réservé du contenu 2"/>
          <p:cNvSpPr>
            <a:spLocks noGrp="1"/>
          </p:cNvSpPr>
          <p:nvPr>
            <p:ph idx="1"/>
          </p:nvPr>
        </p:nvSpPr>
        <p:spPr/>
        <p:txBody>
          <a:bodyPr>
            <a:normAutofit/>
          </a:bodyPr>
          <a:lstStyle/>
          <a:p>
            <a:pPr marL="0" indent="0">
              <a:buNone/>
            </a:pPr>
            <a:endParaRPr lang="fr-FR" sz="3600" dirty="0" smtClean="0">
              <a:solidFill>
                <a:schemeClr val="bg1"/>
              </a:solidFill>
              <a:latin typeface="WindsorEFOP-LightCondensed"/>
            </a:endParaRPr>
          </a:p>
          <a:p>
            <a:pPr marL="0" indent="0">
              <a:buNone/>
            </a:pPr>
            <a:endParaRPr lang="fr-FR" sz="3600" dirty="0">
              <a:solidFill>
                <a:schemeClr val="bg1"/>
              </a:solidFill>
              <a:latin typeface="WindsorEFOP-LightCondensed"/>
            </a:endParaRPr>
          </a:p>
          <a:p>
            <a:pPr marL="0" indent="0">
              <a:buNone/>
            </a:pPr>
            <a:r>
              <a:rPr lang="fr-FR" sz="3600" dirty="0" smtClean="0">
                <a:solidFill>
                  <a:schemeClr val="bg1"/>
                </a:solidFill>
                <a:latin typeface="WindsorEFOP-LightCondensed"/>
              </a:rPr>
              <a:t>«</a:t>
            </a:r>
            <a:r>
              <a:rPr lang="fr-FR" sz="3600" dirty="0">
                <a:solidFill>
                  <a:schemeClr val="bg1"/>
                </a:solidFill>
                <a:latin typeface="WindsorEFOP-LightCondensed"/>
              </a:rPr>
              <a:t>Flambeau, fantômes du Forum, famille : les filiations des </a:t>
            </a:r>
            <a:r>
              <a:rPr lang="fr-FR" sz="3600" i="1" dirty="0" err="1">
                <a:solidFill>
                  <a:schemeClr val="bg1"/>
                </a:solidFill>
                <a:latin typeface="WindsorEFOP-LightCondensed"/>
              </a:rPr>
              <a:t>Flying</a:t>
            </a:r>
            <a:r>
              <a:rPr lang="fr-FR" sz="3600" i="1" dirty="0">
                <a:solidFill>
                  <a:schemeClr val="bg1"/>
                </a:solidFill>
                <a:latin typeface="WindsorEFOP-LightCondensed"/>
              </a:rPr>
              <a:t> </a:t>
            </a:r>
            <a:r>
              <a:rPr lang="fr-FR" sz="3600" i="1" dirty="0" err="1">
                <a:solidFill>
                  <a:schemeClr val="bg1"/>
                </a:solidFill>
                <a:latin typeface="WindsorEFOP-LightCondensed"/>
              </a:rPr>
              <a:t>Frenchmen</a:t>
            </a:r>
            <a:r>
              <a:rPr lang="fr-FR" sz="3600" dirty="0" smtClean="0">
                <a:solidFill>
                  <a:schemeClr val="bg1"/>
                </a:solidFill>
                <a:latin typeface="WindsorEFOP-LightCondensed"/>
              </a:rPr>
              <a:t>»</a:t>
            </a:r>
            <a:r>
              <a:rPr lang="fr-CA" sz="3600" dirty="0" smtClean="0">
                <a:solidFill>
                  <a:schemeClr val="bg1"/>
                </a:solidFill>
                <a:latin typeface="WindsorEFOP-LightCondensed"/>
              </a:rPr>
              <a:t>, communication, 2012.</a:t>
            </a:r>
            <a:endParaRPr lang="fr-FR" sz="3600" dirty="0">
              <a:solidFill>
                <a:schemeClr val="bg1"/>
              </a:solidFill>
              <a:latin typeface="WindsorEFOP-LightCondensed"/>
            </a:endParaRPr>
          </a:p>
        </p:txBody>
      </p:sp>
    </p:spTree>
    <p:extLst>
      <p:ext uri="{BB962C8B-B14F-4D97-AF65-F5344CB8AC3E}">
        <p14:creationId xmlns:p14="http://schemas.microsoft.com/office/powerpoint/2010/main" val="288997523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chemeClr val="bg1"/>
                </a:solidFill>
                <a:latin typeface="WindsorEFOP-LightCondensed"/>
              </a:rPr>
              <a:t>Sport et culture</a:t>
            </a:r>
            <a:endParaRPr lang="fr-FR" dirty="0">
              <a:solidFill>
                <a:schemeClr val="bg1"/>
              </a:solidFill>
              <a:latin typeface="WindsorEFOP-LightCondensed"/>
            </a:endParaRPr>
          </a:p>
        </p:txBody>
      </p:sp>
      <p:sp>
        <p:nvSpPr>
          <p:cNvPr id="3" name="Espace réservé du contenu 2"/>
          <p:cNvSpPr>
            <a:spLocks noGrp="1"/>
          </p:cNvSpPr>
          <p:nvPr>
            <p:ph idx="1"/>
          </p:nvPr>
        </p:nvSpPr>
        <p:spPr/>
        <p:txBody>
          <a:bodyPr>
            <a:normAutofit/>
          </a:bodyPr>
          <a:lstStyle/>
          <a:p>
            <a:r>
              <a:rPr lang="fr-FR" sz="3600" dirty="0" smtClean="0">
                <a:solidFill>
                  <a:schemeClr val="bg1"/>
                </a:solidFill>
                <a:latin typeface="WindsorEFOP-LightCondensed"/>
              </a:rPr>
              <a:t>«Hockey spectral» (2011 =&gt; 2014)</a:t>
            </a:r>
          </a:p>
          <a:p>
            <a:r>
              <a:rPr lang="fr-FR" sz="3600" dirty="0" smtClean="0">
                <a:solidFill>
                  <a:schemeClr val="bg1"/>
                </a:solidFill>
                <a:latin typeface="WindsorEFOP-LightCondensed"/>
              </a:rPr>
              <a:t>«Héritage hockeyistique» (2011 =&gt; 2014)</a:t>
            </a:r>
          </a:p>
          <a:p>
            <a:r>
              <a:rPr lang="fr-FR" sz="3600" dirty="0" smtClean="0">
                <a:solidFill>
                  <a:schemeClr val="bg1"/>
                </a:solidFill>
                <a:latin typeface="WindsorEFOP-LightCondensed"/>
              </a:rPr>
              <a:t>«Raconter le Rocket» (2014)</a:t>
            </a:r>
            <a:endParaRPr lang="fr-FR" sz="3600" dirty="0">
              <a:solidFill>
                <a:schemeClr val="bg1"/>
              </a:solidFill>
              <a:latin typeface="WindsorEFOP-LightCondensed"/>
            </a:endParaRPr>
          </a:p>
        </p:txBody>
      </p:sp>
    </p:spTree>
    <p:extLst>
      <p:ext uri="{BB962C8B-B14F-4D97-AF65-F5344CB8AC3E}">
        <p14:creationId xmlns:p14="http://schemas.microsoft.com/office/powerpoint/2010/main" val="255245269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chemeClr val="bg1"/>
                </a:solidFill>
                <a:latin typeface="WindsorEFOP-LightCondensed"/>
              </a:rPr>
              <a:t>Sport et culture</a:t>
            </a:r>
            <a:endParaRPr lang="fr-FR" dirty="0">
              <a:solidFill>
                <a:schemeClr val="bg1"/>
              </a:solidFill>
              <a:latin typeface="WindsorEFOP-LightCondensed"/>
            </a:endParaRPr>
          </a:p>
        </p:txBody>
      </p:sp>
      <p:sp>
        <p:nvSpPr>
          <p:cNvPr id="3" name="Espace réservé du contenu 2"/>
          <p:cNvSpPr>
            <a:spLocks noGrp="1"/>
          </p:cNvSpPr>
          <p:nvPr>
            <p:ph idx="1"/>
          </p:nvPr>
        </p:nvSpPr>
        <p:spPr/>
        <p:txBody>
          <a:bodyPr>
            <a:normAutofit/>
          </a:bodyPr>
          <a:lstStyle/>
          <a:p>
            <a:pPr marL="0" indent="0">
              <a:buNone/>
            </a:pPr>
            <a:endParaRPr lang="fr-FR" sz="3600" dirty="0" smtClean="0">
              <a:solidFill>
                <a:schemeClr val="bg1"/>
              </a:solidFill>
              <a:latin typeface="WindsorEFOP-LightCondensed"/>
            </a:endParaRPr>
          </a:p>
          <a:p>
            <a:pPr marL="0" indent="0">
              <a:buNone/>
            </a:pPr>
            <a:endParaRPr lang="fr-FR" sz="3600" dirty="0">
              <a:solidFill>
                <a:schemeClr val="bg1"/>
              </a:solidFill>
              <a:latin typeface="WindsorEFOP-LightCondensed"/>
            </a:endParaRPr>
          </a:p>
          <a:p>
            <a:pPr marL="0" indent="0">
              <a:buNone/>
            </a:pPr>
            <a:r>
              <a:rPr lang="fr-FR" sz="3600" dirty="0" smtClean="0">
                <a:solidFill>
                  <a:schemeClr val="bg1"/>
                </a:solidFill>
                <a:latin typeface="WindsorEFOP-LightCondensed"/>
              </a:rPr>
              <a:t>«</a:t>
            </a:r>
            <a:r>
              <a:rPr lang="fr-FR" sz="3600" dirty="0">
                <a:solidFill>
                  <a:schemeClr val="bg1"/>
                </a:solidFill>
                <a:latin typeface="WindsorEFOP-LightCondensed"/>
              </a:rPr>
              <a:t>Le Forum de Montréal», dans Anne Caumartin, Julien </a:t>
            </a:r>
            <a:r>
              <a:rPr lang="fr-FR" sz="3600" dirty="0" err="1">
                <a:solidFill>
                  <a:schemeClr val="bg1"/>
                </a:solidFill>
                <a:latin typeface="WindsorEFOP-LightCondensed"/>
              </a:rPr>
              <a:t>Goyette</a:t>
            </a:r>
            <a:r>
              <a:rPr lang="fr-FR" sz="3600" dirty="0">
                <a:solidFill>
                  <a:schemeClr val="bg1"/>
                </a:solidFill>
                <a:latin typeface="WindsorEFOP-LightCondensed"/>
              </a:rPr>
              <a:t>, Karine Hébert et Martine-Emmanuelle Lapointe (édit.), </a:t>
            </a:r>
            <a:r>
              <a:rPr lang="fr-FR" sz="3600" i="1" dirty="0">
                <a:solidFill>
                  <a:schemeClr val="bg1"/>
                </a:solidFill>
                <a:latin typeface="WindsorEFOP-LightCondensed"/>
              </a:rPr>
              <a:t>Je me souviens, </a:t>
            </a:r>
            <a:r>
              <a:rPr lang="fr-FR" sz="3600" i="1" dirty="0" smtClean="0">
                <a:solidFill>
                  <a:schemeClr val="bg1"/>
                </a:solidFill>
                <a:latin typeface="WindsorEFOP-LightCondensed"/>
              </a:rPr>
              <a:t>j’imagine</a:t>
            </a:r>
            <a:r>
              <a:rPr lang="fr-FR" sz="3600" dirty="0" smtClean="0">
                <a:solidFill>
                  <a:schemeClr val="bg1"/>
                </a:solidFill>
                <a:latin typeface="WindsorEFOP-LightCondensed"/>
              </a:rPr>
              <a:t>, à paraître en 2015.</a:t>
            </a:r>
            <a:endParaRPr lang="fr-FR" sz="3600" dirty="0">
              <a:solidFill>
                <a:schemeClr val="bg1"/>
              </a:solidFill>
              <a:latin typeface="WindsorEFOP-LightCondensed"/>
            </a:endParaRPr>
          </a:p>
        </p:txBody>
      </p:sp>
    </p:spTree>
    <p:extLst>
      <p:ext uri="{BB962C8B-B14F-4D97-AF65-F5344CB8AC3E}">
        <p14:creationId xmlns:p14="http://schemas.microsoft.com/office/powerpoint/2010/main" val="305745164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chemeClr val="bg1"/>
                </a:solidFill>
                <a:latin typeface="WindsorEFOP-LightCondensed"/>
              </a:rPr>
              <a:t>Sport et culture</a:t>
            </a:r>
            <a:endParaRPr lang="fr-FR" dirty="0">
              <a:solidFill>
                <a:schemeClr val="bg1"/>
              </a:solidFill>
              <a:latin typeface="WindsorEFOP-LightCondensed"/>
            </a:endParaRPr>
          </a:p>
        </p:txBody>
      </p:sp>
      <p:sp>
        <p:nvSpPr>
          <p:cNvPr id="3" name="Espace réservé du contenu 2"/>
          <p:cNvSpPr>
            <a:spLocks noGrp="1"/>
          </p:cNvSpPr>
          <p:nvPr>
            <p:ph idx="1"/>
          </p:nvPr>
        </p:nvSpPr>
        <p:spPr/>
        <p:txBody>
          <a:bodyPr>
            <a:normAutofit/>
          </a:bodyPr>
          <a:lstStyle/>
          <a:p>
            <a:r>
              <a:rPr lang="fr-FR" sz="3600" dirty="0" smtClean="0">
                <a:solidFill>
                  <a:schemeClr val="bg1"/>
                </a:solidFill>
                <a:latin typeface="WindsorEFOP-LightCondensed"/>
              </a:rPr>
              <a:t>«Hockey spectral» (2011 =&gt; ?)</a:t>
            </a:r>
          </a:p>
          <a:p>
            <a:r>
              <a:rPr lang="fr-FR" sz="3600" dirty="0" smtClean="0">
                <a:solidFill>
                  <a:schemeClr val="bg1"/>
                </a:solidFill>
                <a:latin typeface="WindsorEFOP-LightCondensed"/>
              </a:rPr>
              <a:t>«Héritage hockeyistique» (2011 =&gt; ?)</a:t>
            </a:r>
          </a:p>
          <a:p>
            <a:r>
              <a:rPr lang="fr-FR" sz="3600" dirty="0" smtClean="0">
                <a:solidFill>
                  <a:schemeClr val="bg1"/>
                </a:solidFill>
                <a:latin typeface="WindsorEFOP-LightCondensed"/>
              </a:rPr>
              <a:t>«Raconter le Rocket» (2014 =&gt; ?)</a:t>
            </a:r>
            <a:endParaRPr lang="fr-FR" sz="3600" dirty="0">
              <a:solidFill>
                <a:schemeClr val="bg1"/>
              </a:solidFill>
              <a:latin typeface="WindsorEFOP-LightCondensed"/>
            </a:endParaRPr>
          </a:p>
        </p:txBody>
      </p:sp>
    </p:spTree>
    <p:extLst>
      <p:ext uri="{BB962C8B-B14F-4D97-AF65-F5344CB8AC3E}">
        <p14:creationId xmlns:p14="http://schemas.microsoft.com/office/powerpoint/2010/main" val="330114845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chemeClr val="bg1"/>
                </a:solidFill>
                <a:latin typeface="WindsorEFOP-LightCondensed"/>
              </a:rPr>
              <a:t>Sport et culture</a:t>
            </a:r>
            <a:endParaRPr lang="fr-FR" dirty="0">
              <a:solidFill>
                <a:schemeClr val="bg1"/>
              </a:solidFill>
              <a:latin typeface="WindsorEFOP-LightCondensed"/>
            </a:endParaRPr>
          </a:p>
        </p:txBody>
      </p:sp>
      <p:sp>
        <p:nvSpPr>
          <p:cNvPr id="3" name="Espace réservé du contenu 2"/>
          <p:cNvSpPr>
            <a:spLocks noGrp="1"/>
          </p:cNvSpPr>
          <p:nvPr>
            <p:ph idx="1"/>
          </p:nvPr>
        </p:nvSpPr>
        <p:spPr/>
        <p:txBody>
          <a:bodyPr/>
          <a:lstStyle/>
          <a:p>
            <a:r>
              <a:rPr lang="fr-FR" dirty="0" smtClean="0">
                <a:solidFill>
                  <a:schemeClr val="bg1"/>
                </a:solidFill>
                <a:latin typeface="WindsorEFOP-LightCondensed"/>
              </a:rPr>
              <a:t>Livre</a:t>
            </a:r>
          </a:p>
          <a:p>
            <a:r>
              <a:rPr lang="fr-FR" dirty="0" smtClean="0">
                <a:solidFill>
                  <a:schemeClr val="bg1"/>
                </a:solidFill>
                <a:latin typeface="WindsorEFOP-LightCondensed"/>
              </a:rPr>
              <a:t>Blogue</a:t>
            </a:r>
          </a:p>
          <a:p>
            <a:r>
              <a:rPr lang="fr-FR" dirty="0" smtClean="0">
                <a:solidFill>
                  <a:schemeClr val="bg1"/>
                </a:solidFill>
                <a:latin typeface="WindsorEFOP-LightCondensed"/>
              </a:rPr>
              <a:t>Colloque</a:t>
            </a:r>
          </a:p>
          <a:p>
            <a:r>
              <a:rPr lang="fr-FR" dirty="0" smtClean="0">
                <a:solidFill>
                  <a:schemeClr val="bg1"/>
                </a:solidFill>
                <a:latin typeface="WindsorEFOP-LightCondensed"/>
              </a:rPr>
              <a:t>Blogue</a:t>
            </a:r>
          </a:p>
          <a:p>
            <a:r>
              <a:rPr lang="fr-FR" dirty="0" smtClean="0">
                <a:solidFill>
                  <a:schemeClr val="bg1"/>
                </a:solidFill>
                <a:latin typeface="WindsorEFOP-LightCondensed"/>
              </a:rPr>
              <a:t>Chapitre de livre</a:t>
            </a:r>
          </a:p>
          <a:p>
            <a:r>
              <a:rPr lang="fr-FR" dirty="0" smtClean="0">
                <a:solidFill>
                  <a:schemeClr val="bg1"/>
                </a:solidFill>
                <a:latin typeface="WindsorEFOP-LightCondensed"/>
              </a:rPr>
              <a:t>Blogue</a:t>
            </a:r>
            <a:endParaRPr lang="fr-FR" dirty="0">
              <a:solidFill>
                <a:schemeClr val="bg1"/>
              </a:solidFill>
              <a:latin typeface="WindsorEFOP-LightCondensed"/>
            </a:endParaRPr>
          </a:p>
        </p:txBody>
      </p:sp>
    </p:spTree>
    <p:extLst>
      <p:ext uri="{BB962C8B-B14F-4D97-AF65-F5344CB8AC3E}">
        <p14:creationId xmlns:p14="http://schemas.microsoft.com/office/powerpoint/2010/main" val="150858724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chemeClr val="bg1"/>
                </a:solidFill>
                <a:latin typeface="WindsorEFOP-LightCondensed"/>
              </a:rPr>
              <a:t>XVIIIe siècle</a:t>
            </a:r>
            <a:endParaRPr lang="fr-FR" dirty="0">
              <a:solidFill>
                <a:schemeClr val="bg1"/>
              </a:solidFill>
              <a:latin typeface="WindsorEFOP-LightCondensed"/>
            </a:endParaRPr>
          </a:p>
        </p:txBody>
      </p:sp>
      <p:sp>
        <p:nvSpPr>
          <p:cNvPr id="5" name="Espace réservé du contenu 4"/>
          <p:cNvSpPr>
            <a:spLocks noGrp="1"/>
          </p:cNvSpPr>
          <p:nvPr>
            <p:ph idx="1"/>
          </p:nvPr>
        </p:nvSpPr>
        <p:spPr/>
        <p:txBody>
          <a:bodyPr/>
          <a:lstStyle/>
          <a:p>
            <a:endParaRPr lang="fr-FR"/>
          </a:p>
        </p:txBody>
      </p:sp>
    </p:spTree>
    <p:extLst>
      <p:ext uri="{BB962C8B-B14F-4D97-AF65-F5344CB8AC3E}">
        <p14:creationId xmlns:p14="http://schemas.microsoft.com/office/powerpoint/2010/main" val="146847512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chemeClr val="bg1"/>
                </a:solidFill>
                <a:latin typeface="WindsorEFOP-LightCondensed"/>
              </a:rPr>
              <a:t>XVIIIe siècle</a:t>
            </a:r>
            <a:endParaRPr lang="fr-FR" dirty="0">
              <a:solidFill>
                <a:schemeClr val="bg1"/>
              </a:solidFill>
              <a:latin typeface="WindsorEFOP-LightCondensed"/>
            </a:endParaRPr>
          </a:p>
        </p:txBody>
      </p:sp>
      <p:pic>
        <p:nvPicPr>
          <p:cNvPr id="4" name="Espace réservé du contenu 3" descr="diderot_epistolier.jpg">
            <a:hlinkClick r:id="rId2"/>
          </p:cNvPr>
          <p:cNvPicPr>
            <a:picLocks noGrp="1" noChangeAspect="1"/>
          </p:cNvPicPr>
          <p:nvPr>
            <p:ph idx="1"/>
          </p:nvPr>
        </p:nvPicPr>
        <p:blipFill>
          <a:blip r:embed="rId3">
            <a:extLst>
              <a:ext uri="{28A0092B-C50C-407E-A947-70E740481C1C}">
                <a14:useLocalDpi xmlns:a14="http://schemas.microsoft.com/office/drawing/2010/main" val="0"/>
              </a:ext>
            </a:extLst>
          </a:blip>
          <a:srcRect l="-102372" r="-102372"/>
          <a:stretch>
            <a:fillRect/>
          </a:stretch>
        </p:blipFill>
        <p:spPr/>
      </p:pic>
      <p:sp>
        <p:nvSpPr>
          <p:cNvPr id="3" name="ZoneTexte 2"/>
          <p:cNvSpPr txBox="1"/>
          <p:nvPr/>
        </p:nvSpPr>
        <p:spPr>
          <a:xfrm>
            <a:off x="457200" y="5483309"/>
            <a:ext cx="1618254" cy="646331"/>
          </a:xfrm>
          <a:prstGeom prst="rect">
            <a:avLst/>
          </a:prstGeom>
          <a:noFill/>
        </p:spPr>
        <p:txBody>
          <a:bodyPr wrap="square" rtlCol="0">
            <a:spAutoFit/>
          </a:bodyPr>
          <a:lstStyle/>
          <a:p>
            <a:r>
              <a:rPr lang="fr-FR" sz="3600" dirty="0" smtClean="0">
                <a:solidFill>
                  <a:schemeClr val="bg1"/>
                </a:solidFill>
                <a:latin typeface="WindsorEFOP-LightCondensed"/>
              </a:rPr>
              <a:t>1996</a:t>
            </a:r>
            <a:endParaRPr lang="fr-FR" sz="3600" dirty="0">
              <a:solidFill>
                <a:schemeClr val="bg1"/>
              </a:solidFill>
              <a:latin typeface="WindsorEFOP-LightCondensed"/>
            </a:endParaRPr>
          </a:p>
        </p:txBody>
      </p:sp>
    </p:spTree>
    <p:extLst>
      <p:ext uri="{BB962C8B-B14F-4D97-AF65-F5344CB8AC3E}">
        <p14:creationId xmlns:p14="http://schemas.microsoft.com/office/powerpoint/2010/main" val="40656723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chemeClr val="bg1"/>
                </a:solidFill>
                <a:latin typeface="WindsorEFOP-LightCondensed"/>
              </a:rPr>
              <a:t>XVIIIe siècle</a:t>
            </a:r>
            <a:endParaRPr lang="fr-FR" dirty="0">
              <a:solidFill>
                <a:schemeClr val="bg1"/>
              </a:solidFill>
              <a:latin typeface="WindsorEFOP-LightCondensed"/>
            </a:endParaRPr>
          </a:p>
        </p:txBody>
      </p:sp>
      <p:pic>
        <p:nvPicPr>
          <p:cNvPr id="5" name="Espace réservé du contenu 4" descr="Capture d’écran 2014-11-18 à 11.26.03.jpg"/>
          <p:cNvPicPr>
            <a:picLocks noGrp="1" noChangeAspect="1"/>
          </p:cNvPicPr>
          <p:nvPr>
            <p:ph idx="1"/>
          </p:nvPr>
        </p:nvPicPr>
        <p:blipFill>
          <a:blip r:embed="rId2">
            <a:extLst>
              <a:ext uri="{28A0092B-C50C-407E-A947-70E740481C1C}">
                <a14:useLocalDpi xmlns:a14="http://schemas.microsoft.com/office/drawing/2010/main" val="0"/>
              </a:ext>
            </a:extLst>
          </a:blip>
          <a:srcRect t="12431" b="12431"/>
          <a:stretch>
            <a:fillRect/>
          </a:stretch>
        </p:blipFill>
        <p:spPr/>
      </p:pic>
      <p:sp>
        <p:nvSpPr>
          <p:cNvPr id="3" name="ZoneTexte 2"/>
          <p:cNvSpPr txBox="1"/>
          <p:nvPr/>
        </p:nvSpPr>
        <p:spPr>
          <a:xfrm>
            <a:off x="410736" y="6226796"/>
            <a:ext cx="2826354" cy="646331"/>
          </a:xfrm>
          <a:prstGeom prst="rect">
            <a:avLst/>
          </a:prstGeom>
          <a:noFill/>
        </p:spPr>
        <p:txBody>
          <a:bodyPr wrap="square" rtlCol="0">
            <a:spAutoFit/>
          </a:bodyPr>
          <a:lstStyle/>
          <a:p>
            <a:r>
              <a:rPr lang="fr-FR" sz="3600" dirty="0" smtClean="0">
                <a:solidFill>
                  <a:schemeClr val="bg1"/>
                </a:solidFill>
                <a:latin typeface="WindsorEFOP-LightCondensed"/>
                <a:hlinkClick r:id="rId3"/>
              </a:rPr>
              <a:t>27 octobre 2011</a:t>
            </a:r>
            <a:endParaRPr lang="fr-FR" sz="3600" dirty="0">
              <a:solidFill>
                <a:schemeClr val="bg1"/>
              </a:solidFill>
              <a:latin typeface="WindsorEFOP-LightCondensed"/>
            </a:endParaRPr>
          </a:p>
        </p:txBody>
      </p:sp>
    </p:spTree>
    <p:extLst>
      <p:ext uri="{BB962C8B-B14F-4D97-AF65-F5344CB8AC3E}">
        <p14:creationId xmlns:p14="http://schemas.microsoft.com/office/powerpoint/2010/main" val="217756859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3" name="Espace réservé du contenu 2"/>
          <p:cNvSpPr>
            <a:spLocks noGrp="1"/>
          </p:cNvSpPr>
          <p:nvPr>
            <p:ph idx="1"/>
          </p:nvPr>
        </p:nvSpPr>
        <p:spPr/>
        <p:txBody>
          <a:bodyPr/>
          <a:lstStyle/>
          <a:p>
            <a:r>
              <a:rPr lang="fr-FR" dirty="0" smtClean="0">
                <a:solidFill>
                  <a:schemeClr val="bg1"/>
                </a:solidFill>
                <a:latin typeface="WindsorEFOP-LightCondensed"/>
              </a:rPr>
              <a:t>Biographie de </a:t>
            </a:r>
            <a:r>
              <a:rPr lang="fr-FR" i="1" dirty="0" smtClean="0">
                <a:solidFill>
                  <a:schemeClr val="bg1"/>
                </a:solidFill>
                <a:latin typeface="WindsorEFOP-LightCondensed"/>
              </a:rPr>
              <a:t>l’Oreille tendue</a:t>
            </a:r>
          </a:p>
          <a:p>
            <a:r>
              <a:rPr lang="fr-FR" dirty="0" smtClean="0">
                <a:solidFill>
                  <a:schemeClr val="bg1"/>
                </a:solidFill>
                <a:latin typeface="WindsorEFOP-LightCondensed"/>
              </a:rPr>
              <a:t>Trois cas</a:t>
            </a:r>
          </a:p>
          <a:p>
            <a:pPr lvl="1"/>
            <a:r>
              <a:rPr lang="fr-FR" dirty="0" smtClean="0">
                <a:solidFill>
                  <a:schemeClr val="bg1"/>
                </a:solidFill>
                <a:latin typeface="WindsorEFOP-LightCondensed"/>
              </a:rPr>
              <a:t>Sport et culture</a:t>
            </a:r>
          </a:p>
          <a:p>
            <a:pPr lvl="1"/>
            <a:r>
              <a:rPr lang="fr-FR" dirty="0" smtClean="0">
                <a:solidFill>
                  <a:schemeClr val="bg1"/>
                </a:solidFill>
                <a:latin typeface="WindsorEFOP-LightCondensed"/>
              </a:rPr>
              <a:t>XVIIIe siècle</a:t>
            </a:r>
          </a:p>
          <a:p>
            <a:pPr lvl="1"/>
            <a:r>
              <a:rPr lang="fr-FR" dirty="0" smtClean="0">
                <a:solidFill>
                  <a:schemeClr val="bg1"/>
                </a:solidFill>
                <a:latin typeface="WindsorEFOP-LightCondensed"/>
              </a:rPr>
              <a:t>Littérature québécoise</a:t>
            </a:r>
            <a:endParaRPr lang="fr-FR" dirty="0" smtClean="0"/>
          </a:p>
          <a:p>
            <a:r>
              <a:rPr lang="fr-FR" dirty="0" smtClean="0">
                <a:solidFill>
                  <a:schemeClr val="bg1"/>
                </a:solidFill>
                <a:latin typeface="WindsorEFOP-LightCondensed"/>
              </a:rPr>
              <a:t>Conclusions</a:t>
            </a:r>
          </a:p>
        </p:txBody>
      </p:sp>
    </p:spTree>
    <p:extLst>
      <p:ext uri="{BB962C8B-B14F-4D97-AF65-F5344CB8AC3E}">
        <p14:creationId xmlns:p14="http://schemas.microsoft.com/office/powerpoint/2010/main" val="88836223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chemeClr val="bg1"/>
                </a:solidFill>
                <a:latin typeface="WindsorEFOP-LightCondensed"/>
              </a:rPr>
              <a:t>XVIIIe siècle</a:t>
            </a:r>
            <a:endParaRPr lang="fr-FR" dirty="0">
              <a:solidFill>
                <a:schemeClr val="bg1"/>
              </a:solidFill>
              <a:latin typeface="WindsorEFOP-LightCondensed"/>
            </a:endParaRPr>
          </a:p>
        </p:txBody>
      </p:sp>
      <p:pic>
        <p:nvPicPr>
          <p:cNvPr id="4" name="Espace réservé du contenu 3" descr="Capture d’écran 2014-11-18 à 11.31.55.jpg"/>
          <p:cNvPicPr>
            <a:picLocks noGrp="1" noChangeAspect="1"/>
          </p:cNvPicPr>
          <p:nvPr>
            <p:ph idx="1"/>
          </p:nvPr>
        </p:nvPicPr>
        <p:blipFill>
          <a:blip r:embed="rId2">
            <a:extLst>
              <a:ext uri="{28A0092B-C50C-407E-A947-70E740481C1C}">
                <a14:useLocalDpi xmlns:a14="http://schemas.microsoft.com/office/drawing/2010/main" val="0"/>
              </a:ext>
            </a:extLst>
          </a:blip>
          <a:srcRect t="2349" b="2349"/>
          <a:stretch>
            <a:fillRect/>
          </a:stretch>
        </p:blipFill>
        <p:spPr/>
      </p:pic>
    </p:spTree>
    <p:extLst>
      <p:ext uri="{BB962C8B-B14F-4D97-AF65-F5344CB8AC3E}">
        <p14:creationId xmlns:p14="http://schemas.microsoft.com/office/powerpoint/2010/main" val="415529812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chemeClr val="bg1"/>
                </a:solidFill>
                <a:latin typeface="WindsorEFOP-LightCondensed"/>
              </a:rPr>
              <a:t>XVIIIe siècle</a:t>
            </a:r>
            <a:endParaRPr lang="fr-FR" dirty="0">
              <a:solidFill>
                <a:schemeClr val="bg1"/>
              </a:solidFill>
              <a:latin typeface="WindsorEFOP-LightCondensed"/>
            </a:endParaRPr>
          </a:p>
        </p:txBody>
      </p:sp>
      <p:sp>
        <p:nvSpPr>
          <p:cNvPr id="3" name="ZoneTexte 2"/>
          <p:cNvSpPr txBox="1"/>
          <p:nvPr/>
        </p:nvSpPr>
        <p:spPr>
          <a:xfrm>
            <a:off x="1030256" y="6226796"/>
            <a:ext cx="3291006" cy="646331"/>
          </a:xfrm>
          <a:prstGeom prst="rect">
            <a:avLst/>
          </a:prstGeom>
          <a:noFill/>
        </p:spPr>
        <p:txBody>
          <a:bodyPr wrap="square" rtlCol="0">
            <a:spAutoFit/>
          </a:bodyPr>
          <a:lstStyle/>
          <a:p>
            <a:r>
              <a:rPr lang="fr-FR" sz="3600" dirty="0" smtClean="0">
                <a:solidFill>
                  <a:schemeClr val="bg1"/>
                </a:solidFill>
                <a:latin typeface="WindsorEFOP-LightCondensed"/>
                <a:hlinkClick r:id="rId2"/>
              </a:rPr>
              <a:t>5 novembre 2011</a:t>
            </a:r>
            <a:endParaRPr lang="fr-FR" sz="3600" dirty="0">
              <a:solidFill>
                <a:schemeClr val="bg1"/>
              </a:solidFill>
              <a:latin typeface="WindsorEFOP-LightCondensed"/>
            </a:endParaRPr>
          </a:p>
        </p:txBody>
      </p:sp>
      <p:pic>
        <p:nvPicPr>
          <p:cNvPr id="6" name="Espace réservé du contenu 5" descr="Capture d’écran 2014-11-18 à 15.43.22.jpg"/>
          <p:cNvPicPr>
            <a:picLocks noGrp="1" noChangeAspect="1"/>
          </p:cNvPicPr>
          <p:nvPr>
            <p:ph idx="1"/>
          </p:nvPr>
        </p:nvPicPr>
        <p:blipFill>
          <a:blip r:embed="rId3">
            <a:extLst>
              <a:ext uri="{28A0092B-C50C-407E-A947-70E740481C1C}">
                <a14:useLocalDpi xmlns:a14="http://schemas.microsoft.com/office/drawing/2010/main" val="0"/>
              </a:ext>
            </a:extLst>
          </a:blip>
          <a:srcRect l="-9557" r="-9557"/>
          <a:stretch>
            <a:fillRect/>
          </a:stretch>
        </p:blipFill>
        <p:spPr/>
      </p:pic>
    </p:spTree>
    <p:extLst>
      <p:ext uri="{BB962C8B-B14F-4D97-AF65-F5344CB8AC3E}">
        <p14:creationId xmlns:p14="http://schemas.microsoft.com/office/powerpoint/2010/main" val="306001657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chemeClr val="bg1"/>
                </a:solidFill>
                <a:latin typeface="WindsorEFOP-LightCondensed"/>
              </a:rPr>
              <a:t>XVIIIe siècle</a:t>
            </a:r>
            <a:endParaRPr lang="fr-FR" dirty="0">
              <a:solidFill>
                <a:schemeClr val="bg1"/>
              </a:solidFill>
              <a:latin typeface="WindsorEFOP-LightCondensed"/>
            </a:endParaRPr>
          </a:p>
        </p:txBody>
      </p:sp>
      <p:sp>
        <p:nvSpPr>
          <p:cNvPr id="3" name="ZoneTexte 2"/>
          <p:cNvSpPr txBox="1"/>
          <p:nvPr/>
        </p:nvSpPr>
        <p:spPr>
          <a:xfrm>
            <a:off x="410736" y="6226796"/>
            <a:ext cx="3291006" cy="646331"/>
          </a:xfrm>
          <a:prstGeom prst="rect">
            <a:avLst/>
          </a:prstGeom>
          <a:noFill/>
        </p:spPr>
        <p:txBody>
          <a:bodyPr wrap="square" rtlCol="0">
            <a:spAutoFit/>
          </a:bodyPr>
          <a:lstStyle/>
          <a:p>
            <a:r>
              <a:rPr lang="fr-FR" sz="3600" dirty="0" smtClean="0">
                <a:solidFill>
                  <a:schemeClr val="bg1"/>
                </a:solidFill>
                <a:latin typeface="WindsorEFOP-LightCondensed"/>
                <a:hlinkClick r:id="rId2"/>
              </a:rPr>
              <a:t>12 décembre 2011</a:t>
            </a:r>
            <a:endParaRPr lang="fr-FR" sz="3600" dirty="0">
              <a:solidFill>
                <a:schemeClr val="bg1"/>
              </a:solidFill>
              <a:latin typeface="WindsorEFOP-LightCondensed"/>
            </a:endParaRPr>
          </a:p>
        </p:txBody>
      </p:sp>
      <p:pic>
        <p:nvPicPr>
          <p:cNvPr id="5" name="Espace réservé du contenu 4" descr="Capture d’écran 2014-11-18 à 15.47.34.jpg"/>
          <p:cNvPicPr>
            <a:picLocks noGrp="1" noChangeAspect="1"/>
          </p:cNvPicPr>
          <p:nvPr>
            <p:ph idx="1"/>
          </p:nvPr>
        </p:nvPicPr>
        <p:blipFill>
          <a:blip r:embed="rId3">
            <a:extLst>
              <a:ext uri="{28A0092B-C50C-407E-A947-70E740481C1C}">
                <a14:useLocalDpi xmlns:a14="http://schemas.microsoft.com/office/drawing/2010/main" val="0"/>
              </a:ext>
            </a:extLst>
          </a:blip>
          <a:srcRect t="-23402" b="-23402"/>
          <a:stretch>
            <a:fillRect/>
          </a:stretch>
        </p:blipFill>
        <p:spPr/>
      </p:pic>
    </p:spTree>
    <p:extLst>
      <p:ext uri="{BB962C8B-B14F-4D97-AF65-F5344CB8AC3E}">
        <p14:creationId xmlns:p14="http://schemas.microsoft.com/office/powerpoint/2010/main" val="10645442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chemeClr val="bg1"/>
                </a:solidFill>
                <a:latin typeface="WindsorEFOP-LightCondensed"/>
              </a:rPr>
              <a:t>XVIIIe siècle</a:t>
            </a:r>
            <a:endParaRPr lang="fr-FR" dirty="0">
              <a:solidFill>
                <a:schemeClr val="bg1"/>
              </a:solidFill>
              <a:latin typeface="WindsorEFOP-LightCondensed"/>
            </a:endParaRPr>
          </a:p>
        </p:txBody>
      </p:sp>
      <p:pic>
        <p:nvPicPr>
          <p:cNvPr id="6" name="Espace réservé du contenu 5" descr="rde_47_2012.jpg">
            <a:hlinkClick r:id="rId2"/>
          </p:cNvPr>
          <p:cNvPicPr>
            <a:picLocks noGrp="1" noChangeAspect="1"/>
          </p:cNvPicPr>
          <p:nvPr>
            <p:ph idx="1"/>
          </p:nvPr>
        </p:nvPicPr>
        <p:blipFill>
          <a:blip r:embed="rId3">
            <a:extLst>
              <a:ext uri="{28A0092B-C50C-407E-A947-70E740481C1C}">
                <a14:useLocalDpi xmlns:a14="http://schemas.microsoft.com/office/drawing/2010/main" val="0"/>
              </a:ext>
            </a:extLst>
          </a:blip>
          <a:srcRect l="-100274" r="-100274"/>
          <a:stretch>
            <a:fillRect/>
          </a:stretch>
        </p:blipFill>
        <p:spPr/>
      </p:pic>
    </p:spTree>
    <p:extLst>
      <p:ext uri="{BB962C8B-B14F-4D97-AF65-F5344CB8AC3E}">
        <p14:creationId xmlns:p14="http://schemas.microsoft.com/office/powerpoint/2010/main" val="339392478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chemeClr val="bg1"/>
                </a:solidFill>
                <a:latin typeface="WindsorEFOP-LightCondensed"/>
              </a:rPr>
              <a:t>XVIIIe siècle</a:t>
            </a:r>
            <a:endParaRPr lang="fr-FR" dirty="0">
              <a:solidFill>
                <a:schemeClr val="bg1"/>
              </a:solidFill>
              <a:latin typeface="WindsorEFOP-LightCondensed"/>
            </a:endParaRPr>
          </a:p>
        </p:txBody>
      </p:sp>
      <p:sp>
        <p:nvSpPr>
          <p:cNvPr id="3" name="Espace réservé du contenu 2"/>
          <p:cNvSpPr>
            <a:spLocks noGrp="1"/>
          </p:cNvSpPr>
          <p:nvPr>
            <p:ph idx="1"/>
          </p:nvPr>
        </p:nvSpPr>
        <p:spPr/>
        <p:txBody>
          <a:bodyPr/>
          <a:lstStyle/>
          <a:p>
            <a:r>
              <a:rPr lang="fr-FR" dirty="0" smtClean="0">
                <a:solidFill>
                  <a:schemeClr val="bg1"/>
                </a:solidFill>
                <a:latin typeface="WindsorEFOP-LightCondensed"/>
              </a:rPr>
              <a:t>Blogue</a:t>
            </a:r>
          </a:p>
          <a:p>
            <a:r>
              <a:rPr lang="fr-FR" dirty="0" smtClean="0">
                <a:solidFill>
                  <a:schemeClr val="bg1"/>
                </a:solidFill>
                <a:latin typeface="WindsorEFOP-LightCondensed"/>
              </a:rPr>
              <a:t>Facebook</a:t>
            </a:r>
          </a:p>
          <a:p>
            <a:r>
              <a:rPr lang="fr-FR" dirty="0" err="1" smtClean="0">
                <a:solidFill>
                  <a:schemeClr val="bg1"/>
                </a:solidFill>
                <a:latin typeface="WindsorEFOP-LightCondensed"/>
              </a:rPr>
              <a:t>Twitter</a:t>
            </a:r>
            <a:endParaRPr lang="fr-FR" dirty="0" smtClean="0">
              <a:solidFill>
                <a:schemeClr val="bg1"/>
              </a:solidFill>
              <a:latin typeface="WindsorEFOP-LightCondensed"/>
            </a:endParaRPr>
          </a:p>
          <a:p>
            <a:r>
              <a:rPr lang="fr-FR" dirty="0" smtClean="0">
                <a:solidFill>
                  <a:schemeClr val="bg1"/>
                </a:solidFill>
                <a:latin typeface="WindsorEFOP-LightCondensed"/>
              </a:rPr>
              <a:t>Blogues</a:t>
            </a:r>
          </a:p>
          <a:p>
            <a:r>
              <a:rPr lang="fr-FR" dirty="0" smtClean="0">
                <a:solidFill>
                  <a:schemeClr val="bg1"/>
                </a:solidFill>
                <a:latin typeface="WindsorEFOP-LightCondensed"/>
              </a:rPr>
              <a:t>Article</a:t>
            </a:r>
            <a:endParaRPr lang="fr-FR" dirty="0">
              <a:solidFill>
                <a:schemeClr val="bg1"/>
              </a:solidFill>
              <a:latin typeface="WindsorEFOP-LightCondensed"/>
            </a:endParaRPr>
          </a:p>
        </p:txBody>
      </p:sp>
    </p:spTree>
    <p:extLst>
      <p:ext uri="{BB962C8B-B14F-4D97-AF65-F5344CB8AC3E}">
        <p14:creationId xmlns:p14="http://schemas.microsoft.com/office/powerpoint/2010/main" val="183594009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chemeClr val="bg1"/>
                </a:solidFill>
                <a:latin typeface="WindsorEFOP-LightCondensed"/>
              </a:rPr>
              <a:t>Littérature québécoise</a:t>
            </a:r>
            <a:endParaRPr lang="fr-FR" dirty="0">
              <a:solidFill>
                <a:schemeClr val="bg1"/>
              </a:solidFill>
              <a:latin typeface="WindsorEFOP-LightCondensed"/>
            </a:endParaRPr>
          </a:p>
        </p:txBody>
      </p:sp>
      <p:sp>
        <p:nvSpPr>
          <p:cNvPr id="3" name="Espace réservé du contenu 2"/>
          <p:cNvSpPr>
            <a:spLocks noGrp="1"/>
          </p:cNvSpPr>
          <p:nvPr>
            <p:ph idx="1"/>
          </p:nvPr>
        </p:nvSpPr>
        <p:spPr/>
        <p:txBody>
          <a:bodyPr/>
          <a:lstStyle/>
          <a:p>
            <a:endParaRPr lang="fr-FR"/>
          </a:p>
        </p:txBody>
      </p:sp>
    </p:spTree>
    <p:extLst>
      <p:ext uri="{BB962C8B-B14F-4D97-AF65-F5344CB8AC3E}">
        <p14:creationId xmlns:p14="http://schemas.microsoft.com/office/powerpoint/2010/main" val="156076752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chemeClr val="bg1"/>
                </a:solidFill>
                <a:latin typeface="WindsorEFOP-LightCondensed"/>
              </a:rPr>
              <a:t>Littérature québécoise</a:t>
            </a:r>
            <a:endParaRPr lang="fr-FR" dirty="0">
              <a:solidFill>
                <a:schemeClr val="bg1"/>
              </a:solidFill>
              <a:latin typeface="WindsorEFOP-LightCondensed"/>
            </a:endParaRPr>
          </a:p>
        </p:txBody>
      </p:sp>
      <p:pic>
        <p:nvPicPr>
          <p:cNvPr id="4" name="Espace réservé du contenu 3" descr="IMG_0759.JPG"/>
          <p:cNvPicPr>
            <a:picLocks noGrp="1" noChangeAspect="1"/>
          </p:cNvPicPr>
          <p:nvPr>
            <p:ph idx="1"/>
          </p:nvPr>
        </p:nvPicPr>
        <p:blipFill>
          <a:blip r:embed="rId2">
            <a:extLst>
              <a:ext uri="{28A0092B-C50C-407E-A947-70E740481C1C}">
                <a14:useLocalDpi xmlns:a14="http://schemas.microsoft.com/office/drawing/2010/main" val="0"/>
              </a:ext>
            </a:extLst>
          </a:blip>
          <a:srcRect l="-17906" r="-17906"/>
          <a:stretch>
            <a:fillRect/>
          </a:stretch>
        </p:blipFill>
        <p:spPr/>
      </p:pic>
    </p:spTree>
    <p:extLst>
      <p:ext uri="{BB962C8B-B14F-4D97-AF65-F5344CB8AC3E}">
        <p14:creationId xmlns:p14="http://schemas.microsoft.com/office/powerpoint/2010/main" val="168259476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chemeClr val="bg1"/>
                </a:solidFill>
                <a:latin typeface="WindsorEFOP-LightCondensed"/>
              </a:rPr>
              <a:t>Littérature québécoise</a:t>
            </a:r>
            <a:endParaRPr lang="fr-FR" dirty="0">
              <a:solidFill>
                <a:schemeClr val="bg1"/>
              </a:solidFill>
              <a:latin typeface="WindsorEFOP-LightCondensed"/>
            </a:endParaRPr>
          </a:p>
        </p:txBody>
      </p:sp>
      <p:pic>
        <p:nvPicPr>
          <p:cNvPr id="5" name="Espace réservé du contenu 4" descr="Capture d’écran 2014-11-18 à 15.58.15.jpg">
            <a:hlinkClick r:id="rId2"/>
          </p:cNvPr>
          <p:cNvPicPr>
            <a:picLocks noGrp="1" noChangeAspect="1"/>
          </p:cNvPicPr>
          <p:nvPr>
            <p:ph idx="1"/>
          </p:nvPr>
        </p:nvPicPr>
        <p:blipFill>
          <a:blip r:embed="rId3">
            <a:extLst>
              <a:ext uri="{28A0092B-C50C-407E-A947-70E740481C1C}">
                <a14:useLocalDpi xmlns:a14="http://schemas.microsoft.com/office/drawing/2010/main" val="0"/>
              </a:ext>
            </a:extLst>
          </a:blip>
          <a:srcRect t="-6871" b="-6871"/>
          <a:stretch>
            <a:fillRect/>
          </a:stretch>
        </p:blipFill>
        <p:spPr/>
      </p:pic>
    </p:spTree>
    <p:extLst>
      <p:ext uri="{BB962C8B-B14F-4D97-AF65-F5344CB8AC3E}">
        <p14:creationId xmlns:p14="http://schemas.microsoft.com/office/powerpoint/2010/main" val="37147199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A" dirty="0" smtClean="0">
                <a:solidFill>
                  <a:schemeClr val="bg1"/>
                </a:solidFill>
                <a:latin typeface="WindsorEFOP-LightCondensed"/>
              </a:rPr>
              <a:t>À la Castex et </a:t>
            </a:r>
            <a:r>
              <a:rPr lang="fr-CA" dirty="0" err="1" smtClean="0">
                <a:solidFill>
                  <a:schemeClr val="bg1"/>
                </a:solidFill>
                <a:latin typeface="WindsorEFOP-LightCondensed"/>
              </a:rPr>
              <a:t>Surer</a:t>
            </a:r>
            <a:r>
              <a:rPr lang="fr-CA" dirty="0" smtClean="0">
                <a:solidFill>
                  <a:schemeClr val="bg1"/>
                </a:solidFill>
                <a:latin typeface="WindsorEFOP-LightCondensed"/>
              </a:rPr>
              <a:t>, bis</a:t>
            </a:r>
          </a:p>
        </p:txBody>
      </p:sp>
      <p:sp>
        <p:nvSpPr>
          <p:cNvPr id="4" name="Espace réservé du contenu 3"/>
          <p:cNvSpPr>
            <a:spLocks noGrp="1"/>
          </p:cNvSpPr>
          <p:nvPr>
            <p:ph idx="1"/>
          </p:nvPr>
        </p:nvSpPr>
        <p:spPr/>
        <p:txBody>
          <a:bodyPr/>
          <a:lstStyle/>
          <a:p>
            <a:pPr>
              <a:buNone/>
            </a:pPr>
            <a:endParaRPr lang="fr-FR" dirty="0" smtClean="0">
              <a:solidFill>
                <a:schemeClr val="bg1"/>
              </a:solidFill>
              <a:latin typeface="WindsorEFOP-LightCondensed"/>
            </a:endParaRPr>
          </a:p>
          <a:p>
            <a:pPr>
              <a:buNone/>
            </a:pPr>
            <a:r>
              <a:rPr lang="fr-FR" dirty="0" smtClean="0">
                <a:solidFill>
                  <a:schemeClr val="bg1"/>
                </a:solidFill>
                <a:latin typeface="WindsorEFOP-LightCondensed"/>
              </a:rPr>
              <a:t>	</a:t>
            </a:r>
          </a:p>
          <a:p>
            <a:pPr>
              <a:buNone/>
            </a:pPr>
            <a:r>
              <a:rPr lang="fr-FR" sz="3600" dirty="0" smtClean="0">
                <a:solidFill>
                  <a:schemeClr val="bg1"/>
                </a:solidFill>
                <a:latin typeface="WindsorEFOP-LightCondensed"/>
              </a:rPr>
              <a:t>	</a:t>
            </a:r>
            <a:r>
              <a:rPr lang="fr-CA" sz="3600" dirty="0">
                <a:solidFill>
                  <a:schemeClr val="bg1"/>
                </a:solidFill>
                <a:latin typeface="WindsorEFOP-LightCondensed"/>
              </a:rPr>
              <a:t>L’École de la </a:t>
            </a:r>
            <a:r>
              <a:rPr lang="fr-CA" sz="3600" dirty="0" err="1" smtClean="0">
                <a:solidFill>
                  <a:schemeClr val="bg1"/>
                </a:solidFill>
                <a:latin typeface="WindsorEFOP-LightCondensed"/>
              </a:rPr>
              <a:t>tchén’ssâ</a:t>
            </a:r>
            <a:r>
              <a:rPr lang="fr-CA" sz="3600" dirty="0" smtClean="0">
                <a:solidFill>
                  <a:schemeClr val="bg1"/>
                </a:solidFill>
                <a:latin typeface="WindsorEFOP-LightCondensed"/>
              </a:rPr>
              <a:t> </a:t>
            </a:r>
            <a:r>
              <a:rPr lang="fr-FR" sz="3600" dirty="0" smtClean="0">
                <a:solidFill>
                  <a:schemeClr val="bg1"/>
                </a:solidFill>
                <a:latin typeface="WindsorEFOP-LightCondensed"/>
              </a:rPr>
              <a:t>est composée de jeunes écrivains contemporains caractérisés par une présence forte de la forêt, la représentation de la masculinité, le refus de l’idéalisation et une langue marquée par l’oralité.</a:t>
            </a: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A" dirty="0">
                <a:solidFill>
                  <a:schemeClr val="bg1"/>
                </a:solidFill>
                <a:latin typeface="WindsorEFOP-LightCondensed"/>
              </a:rPr>
              <a:t>À la Castex et </a:t>
            </a:r>
            <a:r>
              <a:rPr lang="fr-CA" dirty="0" err="1">
                <a:solidFill>
                  <a:schemeClr val="bg1"/>
                </a:solidFill>
                <a:latin typeface="WindsorEFOP-LightCondensed"/>
              </a:rPr>
              <a:t>Surer</a:t>
            </a:r>
            <a:r>
              <a:rPr lang="fr-CA" dirty="0">
                <a:solidFill>
                  <a:schemeClr val="bg1"/>
                </a:solidFill>
                <a:latin typeface="WindsorEFOP-LightCondensed"/>
              </a:rPr>
              <a:t>, bis</a:t>
            </a:r>
            <a:endParaRPr lang="fr-CA" dirty="0" smtClean="0">
              <a:latin typeface="WindsorEFOP-LightCondensed"/>
            </a:endParaRPr>
          </a:p>
        </p:txBody>
      </p:sp>
      <p:sp>
        <p:nvSpPr>
          <p:cNvPr id="4" name="Espace réservé du contenu 3"/>
          <p:cNvSpPr>
            <a:spLocks noGrp="1"/>
          </p:cNvSpPr>
          <p:nvPr>
            <p:ph idx="1"/>
          </p:nvPr>
        </p:nvSpPr>
        <p:spPr/>
        <p:txBody>
          <a:bodyPr>
            <a:normAutofit/>
          </a:bodyPr>
          <a:lstStyle/>
          <a:p>
            <a:pPr>
              <a:buNone/>
            </a:pPr>
            <a:endParaRPr lang="fr-FR" sz="3600" dirty="0" smtClean="0">
              <a:solidFill>
                <a:schemeClr val="bg1"/>
              </a:solidFill>
              <a:latin typeface="WindsorEFOP-LightCondensed"/>
            </a:endParaRPr>
          </a:p>
          <a:p>
            <a:pPr>
              <a:buNone/>
            </a:pPr>
            <a:endParaRPr lang="fr-FR" sz="3600" dirty="0" smtClean="0">
              <a:solidFill>
                <a:schemeClr val="bg1"/>
              </a:solidFill>
              <a:latin typeface="WindsorEFOP-LightCondensed"/>
            </a:endParaRPr>
          </a:p>
          <a:p>
            <a:r>
              <a:rPr lang="fr-FR" sz="3600" dirty="0" smtClean="0">
                <a:solidFill>
                  <a:schemeClr val="bg1"/>
                </a:solidFill>
                <a:latin typeface="WindsorEFOP-LightCondensed"/>
              </a:rPr>
              <a:t>Archibald, Samuel, </a:t>
            </a:r>
            <a:r>
              <a:rPr lang="fr-FR" sz="3600" i="1" dirty="0" smtClean="0">
                <a:solidFill>
                  <a:schemeClr val="bg1"/>
                </a:solidFill>
                <a:latin typeface="WindsorEFOP-LightCondensed"/>
              </a:rPr>
              <a:t>Arvida. Histoires</a:t>
            </a:r>
            <a:r>
              <a:rPr lang="fr-FR" sz="3600" dirty="0" smtClean="0">
                <a:solidFill>
                  <a:schemeClr val="bg1"/>
                </a:solidFill>
                <a:latin typeface="WindsorEFOP-LightCondensed"/>
              </a:rPr>
              <a:t>, 2011.</a:t>
            </a:r>
          </a:p>
          <a:p>
            <a:r>
              <a:rPr lang="fr-FR" sz="3600" dirty="0" smtClean="0">
                <a:solidFill>
                  <a:schemeClr val="bg1"/>
                </a:solidFill>
                <a:latin typeface="WindsorEFOP-LightCondensed"/>
              </a:rPr>
              <a:t>Bock, Raymond, </a:t>
            </a:r>
            <a:r>
              <a:rPr lang="fr-FR" sz="3600" i="1" dirty="0" smtClean="0">
                <a:solidFill>
                  <a:schemeClr val="bg1"/>
                </a:solidFill>
                <a:latin typeface="WindsorEFOP-LightCondensed"/>
              </a:rPr>
              <a:t>Atavismes. Histoires</a:t>
            </a:r>
            <a:r>
              <a:rPr lang="fr-FR" sz="3600" dirty="0" smtClean="0">
                <a:solidFill>
                  <a:schemeClr val="bg1"/>
                </a:solidFill>
                <a:latin typeface="WindsorEFOP-LightCondensed"/>
              </a:rPr>
              <a:t>, 2011.</a:t>
            </a:r>
          </a:p>
          <a:p>
            <a:r>
              <a:rPr lang="fr-FR" sz="3600" dirty="0" smtClean="0">
                <a:solidFill>
                  <a:schemeClr val="bg1"/>
                </a:solidFill>
                <a:latin typeface="WindsorEFOP-LightCondensed"/>
              </a:rPr>
              <a:t>Messier, William S., </a:t>
            </a:r>
            <a:r>
              <a:rPr lang="fr-FR" sz="3600" i="1" dirty="0" smtClean="0">
                <a:solidFill>
                  <a:schemeClr val="bg1"/>
                </a:solidFill>
                <a:latin typeface="WindsorEFOP-LightCondensed"/>
              </a:rPr>
              <a:t>Townships. Récits d’origine</a:t>
            </a:r>
            <a:r>
              <a:rPr lang="fr-FR" sz="3600" dirty="0" smtClean="0">
                <a:solidFill>
                  <a:schemeClr val="bg1"/>
                </a:solidFill>
                <a:latin typeface="WindsorEFOP-LightCondensed"/>
              </a:rPr>
              <a:t>, 2009.</a:t>
            </a:r>
            <a:endParaRPr lang="fr-FR" sz="3600" dirty="0">
              <a:solidFill>
                <a:schemeClr val="bg1"/>
              </a:solidFill>
              <a:latin typeface="WindsorEFOP-LightCondensed"/>
            </a:endParaRP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srcRect/>
          <a:stretch>
            <a:fillRect/>
          </a:stretch>
        </p:blipFill>
        <p:spPr bwMode="auto">
          <a:xfrm>
            <a:off x="3340100" y="2286000"/>
            <a:ext cx="2679700" cy="3406855"/>
          </a:xfrm>
          <a:prstGeom prst="rect">
            <a:avLst/>
          </a:prstGeom>
          <a:noFill/>
          <a:ln w="9525">
            <a:noFill/>
            <a:miter lim="800000"/>
            <a:headEnd/>
            <a:tailEnd/>
          </a:ln>
          <a:effectLst/>
        </p:spPr>
      </p:pic>
      <p:sp>
        <p:nvSpPr>
          <p:cNvPr id="8" name="TextBox 7"/>
          <p:cNvSpPr txBox="1"/>
          <p:nvPr/>
        </p:nvSpPr>
        <p:spPr>
          <a:xfrm rot="21342718">
            <a:off x="3744942" y="2836566"/>
            <a:ext cx="1905000" cy="369332"/>
          </a:xfrm>
          <a:prstGeom prst="rect">
            <a:avLst/>
          </a:prstGeom>
          <a:noFill/>
        </p:spPr>
        <p:txBody>
          <a:bodyPr wrap="square" rtlCol="0">
            <a:spAutoFit/>
          </a:bodyPr>
          <a:lstStyle/>
          <a:p>
            <a:pPr algn="ctr"/>
            <a:r>
              <a:rPr lang="fr-FR" i="1" dirty="0" smtClean="0"/>
              <a:t>L’Oreille tendue</a:t>
            </a:r>
            <a:endParaRPr lang="fr-FR" i="1" dirty="0"/>
          </a:p>
        </p:txBody>
      </p:sp>
      <p:sp>
        <p:nvSpPr>
          <p:cNvPr id="9" name="TextBox 8"/>
          <p:cNvSpPr txBox="1"/>
          <p:nvPr/>
        </p:nvSpPr>
        <p:spPr>
          <a:xfrm rot="21314838">
            <a:off x="4102250" y="4441810"/>
            <a:ext cx="1600200" cy="369332"/>
          </a:xfrm>
          <a:prstGeom prst="rect">
            <a:avLst/>
          </a:prstGeom>
          <a:noFill/>
        </p:spPr>
        <p:txBody>
          <a:bodyPr wrap="square" rtlCol="0">
            <a:spAutoFit/>
          </a:bodyPr>
          <a:lstStyle/>
          <a:p>
            <a:r>
              <a:rPr lang="fr-FR" dirty="0" smtClean="0"/>
              <a:t>14 juin 2009</a:t>
            </a:r>
            <a:endParaRPr lang="fr-FR" dirty="0"/>
          </a:p>
        </p:txBody>
      </p:sp>
      <p:sp>
        <p:nvSpPr>
          <p:cNvPr id="6" name="Right Arrow 5"/>
          <p:cNvSpPr/>
          <p:nvPr/>
        </p:nvSpPr>
        <p:spPr>
          <a:xfrm>
            <a:off x="116904" y="3209528"/>
            <a:ext cx="8991600" cy="13716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Oval 10"/>
          <p:cNvSpPr/>
          <p:nvPr/>
        </p:nvSpPr>
        <p:spPr>
          <a:xfrm>
            <a:off x="2133600" y="3352800"/>
            <a:ext cx="1066800" cy="10668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TextBox 12"/>
          <p:cNvSpPr txBox="1"/>
          <p:nvPr/>
        </p:nvSpPr>
        <p:spPr>
          <a:xfrm>
            <a:off x="201488" y="3573016"/>
            <a:ext cx="8763000" cy="600164"/>
          </a:xfrm>
          <a:prstGeom prst="rect">
            <a:avLst/>
          </a:prstGeom>
          <a:noFill/>
        </p:spPr>
        <p:txBody>
          <a:bodyPr wrap="square" rtlCol="0">
            <a:spAutoFit/>
          </a:bodyPr>
          <a:lstStyle/>
          <a:p>
            <a:r>
              <a:rPr lang="fr-FR" sz="1100" b="1" dirty="0" smtClean="0">
                <a:latin typeface="Calibri"/>
              </a:rPr>
              <a:t>             La lente maturation                                               L’expérimentation    La contrainte     Le pic Dion   Le pic </a:t>
            </a:r>
            <a:r>
              <a:rPr lang="fr-FR" sz="1100" b="1" dirty="0" err="1" smtClean="0">
                <a:latin typeface="Calibri"/>
              </a:rPr>
              <a:t>Lagacé</a:t>
            </a:r>
            <a:r>
              <a:rPr lang="fr-FR" sz="1100" b="1" dirty="0" smtClean="0">
                <a:latin typeface="Calibri"/>
              </a:rPr>
              <a:t>     Le pic </a:t>
            </a:r>
            <a:r>
              <a:rPr lang="fr-FR" sz="1100" b="1" dirty="0" err="1" smtClean="0">
                <a:latin typeface="Calibri"/>
              </a:rPr>
              <a:t>swag</a:t>
            </a:r>
            <a:r>
              <a:rPr lang="fr-FR" sz="1100" b="1" dirty="0" smtClean="0">
                <a:latin typeface="Calibri"/>
              </a:rPr>
              <a:t>     La </a:t>
            </a:r>
            <a:r>
              <a:rPr lang="fr-FR" sz="1100" b="1" dirty="0" err="1" smtClean="0">
                <a:latin typeface="Calibri"/>
              </a:rPr>
              <a:t>Tchén’ssâ</a:t>
            </a:r>
            <a:r>
              <a:rPr lang="fr-FR" sz="1100" b="1" dirty="0" smtClean="0">
                <a:latin typeface="Calibri"/>
              </a:rPr>
              <a:t/>
            </a:r>
            <a:br>
              <a:rPr lang="fr-FR" sz="1100" b="1" dirty="0" smtClean="0">
                <a:latin typeface="Calibri"/>
              </a:rPr>
            </a:br>
            <a:r>
              <a:rPr lang="fr-FR" sz="1100" b="1" dirty="0" smtClean="0">
                <a:latin typeface="Calibri"/>
              </a:rPr>
              <a:t/>
            </a:r>
            <a:br>
              <a:rPr lang="fr-FR" sz="1100" b="1" dirty="0" smtClean="0">
                <a:latin typeface="Calibri"/>
              </a:rPr>
            </a:br>
            <a:r>
              <a:rPr lang="fr-FR" sz="1100" dirty="0"/>
              <a:t> </a:t>
            </a:r>
            <a:r>
              <a:rPr lang="fr-FR" sz="1100" dirty="0" smtClean="0"/>
              <a:t>      </a:t>
            </a:r>
            <a:r>
              <a:rPr lang="fr-FR" sz="1100" b="1" dirty="0" smtClean="0"/>
              <a:t>1991 / 1992 / 1994 / 1996</a:t>
            </a:r>
            <a:r>
              <a:rPr lang="fr-FR" sz="1100" dirty="0" smtClean="0"/>
              <a:t>					</a:t>
            </a:r>
            <a:r>
              <a:rPr lang="fr-FR" sz="1100" dirty="0"/>
              <a:t> 	</a:t>
            </a:r>
            <a:r>
              <a:rPr lang="fr-FR" sz="1100" dirty="0" smtClean="0"/>
              <a:t>      </a:t>
            </a:r>
            <a:r>
              <a:rPr lang="fr-FR" sz="1100" b="1" dirty="0" smtClean="0"/>
              <a:t>26/12/09</a:t>
            </a:r>
            <a:r>
              <a:rPr lang="fr-FR" sz="1100" dirty="0" smtClean="0"/>
              <a:t>	</a:t>
            </a:r>
            <a:r>
              <a:rPr lang="fr-FR" sz="1100" b="1" dirty="0" smtClean="0"/>
              <a:t>        2010                 2011                  2012                2012</a:t>
            </a:r>
            <a:endParaRPr lang="fr-FR" sz="1100" b="1" dirty="0"/>
          </a:p>
        </p:txBody>
      </p:sp>
      <p:pic>
        <p:nvPicPr>
          <p:cNvPr id="17" name="Picture 16" descr="idea.png"/>
          <p:cNvPicPr>
            <a:picLocks noChangeAspect="1"/>
          </p:cNvPicPr>
          <p:nvPr/>
        </p:nvPicPr>
        <p:blipFill>
          <a:blip r:embed="rId3"/>
          <a:stretch>
            <a:fillRect/>
          </a:stretch>
        </p:blipFill>
        <p:spPr>
          <a:xfrm>
            <a:off x="2184047" y="3429000"/>
            <a:ext cx="940153" cy="990600"/>
          </a:xfrm>
          <a:prstGeom prst="rect">
            <a:avLst/>
          </a:prstGeom>
        </p:spPr>
      </p:pic>
      <p:sp>
        <p:nvSpPr>
          <p:cNvPr id="2" name="Titre 1"/>
          <p:cNvSpPr>
            <a:spLocks noGrp="1"/>
          </p:cNvSpPr>
          <p:nvPr>
            <p:ph type="title"/>
          </p:nvPr>
        </p:nvSpPr>
        <p:spPr/>
        <p:txBody>
          <a:bodyPr/>
          <a:lstStyle/>
          <a:p>
            <a:r>
              <a:rPr lang="fr-FR" sz="4800" dirty="0" smtClean="0">
                <a:latin typeface="WindsorEFOP-LightCondensed"/>
              </a:rPr>
              <a:t>À la Castex et </a:t>
            </a:r>
            <a:r>
              <a:rPr lang="fr-FR" sz="4800" dirty="0" err="1" smtClean="0">
                <a:latin typeface="WindsorEFOP-LightCondensed"/>
              </a:rPr>
              <a:t>Surer</a:t>
            </a:r>
            <a:endParaRPr lang="fr-FR" sz="4800" dirty="0">
              <a:latin typeface="WindsorEFOP-LightCondensed"/>
            </a:endParaRPr>
          </a:p>
        </p:txBody>
      </p:sp>
      <p:sp>
        <p:nvSpPr>
          <p:cNvPr id="3" name="ZoneTexte 2"/>
          <p:cNvSpPr txBox="1"/>
          <p:nvPr/>
        </p:nvSpPr>
        <p:spPr>
          <a:xfrm>
            <a:off x="2419166" y="3728065"/>
            <a:ext cx="496650" cy="276999"/>
          </a:xfrm>
          <a:prstGeom prst="rect">
            <a:avLst/>
          </a:prstGeom>
          <a:noFill/>
        </p:spPr>
        <p:txBody>
          <a:bodyPr wrap="none" rtlCol="0">
            <a:spAutoFit/>
          </a:bodyPr>
          <a:lstStyle/>
          <a:p>
            <a:r>
              <a:rPr lang="fr-FR" sz="1200" b="1" dirty="0" smtClean="0"/>
              <a:t>2009</a:t>
            </a:r>
            <a:endParaRPr lang="fr-FR" sz="1200" b="1" dirty="0"/>
          </a:p>
        </p:txBody>
      </p:sp>
    </p:spTree>
    <p:extLst>
      <p:ext uri="{BB962C8B-B14F-4D97-AF65-F5344CB8AC3E}">
        <p14:creationId xmlns:p14="http://schemas.microsoft.com/office/powerpoint/2010/main" val="336974533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A" dirty="0">
                <a:solidFill>
                  <a:schemeClr val="bg1"/>
                </a:solidFill>
                <a:latin typeface="WindsorEFOP-LightCondensed"/>
              </a:rPr>
              <a:t>À la Castex et </a:t>
            </a:r>
            <a:r>
              <a:rPr lang="fr-CA" dirty="0" err="1">
                <a:solidFill>
                  <a:schemeClr val="bg1"/>
                </a:solidFill>
                <a:latin typeface="WindsorEFOP-LightCondensed"/>
              </a:rPr>
              <a:t>Surer</a:t>
            </a:r>
            <a:r>
              <a:rPr lang="fr-CA" dirty="0">
                <a:solidFill>
                  <a:schemeClr val="bg1"/>
                </a:solidFill>
                <a:latin typeface="WindsorEFOP-LightCondensed"/>
              </a:rPr>
              <a:t>, </a:t>
            </a:r>
            <a:r>
              <a:rPr lang="fr-CA" dirty="0" smtClean="0">
                <a:solidFill>
                  <a:schemeClr val="bg1"/>
                </a:solidFill>
                <a:latin typeface="WindsorEFOP-LightCondensed"/>
              </a:rPr>
              <a:t>bis ?</a:t>
            </a:r>
            <a:endParaRPr lang="fr-CA" dirty="0" smtClean="0">
              <a:latin typeface="WindsorEFOP-LightCondensed"/>
            </a:endParaRPr>
          </a:p>
        </p:txBody>
      </p:sp>
      <p:sp>
        <p:nvSpPr>
          <p:cNvPr id="4" name="Espace réservé du contenu 3"/>
          <p:cNvSpPr>
            <a:spLocks noGrp="1"/>
          </p:cNvSpPr>
          <p:nvPr>
            <p:ph idx="1"/>
          </p:nvPr>
        </p:nvSpPr>
        <p:spPr/>
        <p:txBody>
          <a:bodyPr>
            <a:normAutofit/>
          </a:bodyPr>
          <a:lstStyle/>
          <a:p>
            <a:pPr>
              <a:buNone/>
            </a:pPr>
            <a:endParaRPr lang="fr-FR" dirty="0" smtClean="0">
              <a:solidFill>
                <a:schemeClr val="bg1"/>
              </a:solidFill>
              <a:latin typeface="WindsorEFOP-LightCondensed"/>
            </a:endParaRPr>
          </a:p>
          <a:p>
            <a:pPr>
              <a:buNone/>
            </a:pPr>
            <a:r>
              <a:rPr lang="fr-FR" dirty="0" smtClean="0">
                <a:solidFill>
                  <a:schemeClr val="bg1"/>
                </a:solidFill>
                <a:latin typeface="WindsorEFOP-LightCondensed"/>
              </a:rPr>
              <a:t>	</a:t>
            </a:r>
          </a:p>
          <a:p>
            <a:pPr>
              <a:buNone/>
            </a:pPr>
            <a:r>
              <a:rPr lang="fr-FR" sz="3600" dirty="0">
                <a:solidFill>
                  <a:schemeClr val="bg1"/>
                </a:solidFill>
                <a:latin typeface="WindsorEFOP-LightCondensed"/>
              </a:rPr>
              <a:t>	</a:t>
            </a:r>
            <a:r>
              <a:rPr lang="fr-FR" sz="3600" dirty="0" smtClean="0">
                <a:solidFill>
                  <a:schemeClr val="bg1"/>
                </a:solidFill>
                <a:latin typeface="WindsorEFOP-LightCondensed"/>
              </a:rPr>
              <a:t>La </a:t>
            </a:r>
            <a:r>
              <a:rPr lang="fr-FR" sz="3600" dirty="0" err="1" smtClean="0">
                <a:solidFill>
                  <a:schemeClr val="bg1"/>
                </a:solidFill>
                <a:latin typeface="WindsorEFOP-LightCondensed"/>
              </a:rPr>
              <a:t>tchén’ssâ</a:t>
            </a:r>
            <a:r>
              <a:rPr lang="fr-FR" sz="3600" dirty="0" smtClean="0">
                <a:solidFill>
                  <a:schemeClr val="bg1"/>
                </a:solidFill>
                <a:latin typeface="WindsorEFOP-LightCondensed"/>
              </a:rPr>
              <a:t> est d’un maniement relativement aisé — encore que l’ajustement de sa chaîne demande du doigté —, elle est bruyante et salissante, et elle peut être dangereuse.</a:t>
            </a:r>
            <a:endParaRPr lang="fr-FR" sz="3600" dirty="0">
              <a:solidFill>
                <a:schemeClr val="bg1"/>
              </a:solidFill>
              <a:latin typeface="WindsorEFOP-LightCondensed"/>
            </a:endParaRP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A" dirty="0">
                <a:solidFill>
                  <a:schemeClr val="bg1"/>
                </a:solidFill>
                <a:latin typeface="WindsorEFOP-LightCondensed"/>
              </a:rPr>
              <a:t>À la Castex et </a:t>
            </a:r>
            <a:r>
              <a:rPr lang="fr-CA" dirty="0" err="1">
                <a:solidFill>
                  <a:schemeClr val="bg1"/>
                </a:solidFill>
                <a:latin typeface="WindsorEFOP-LightCondensed"/>
              </a:rPr>
              <a:t>Surer</a:t>
            </a:r>
            <a:r>
              <a:rPr lang="fr-CA" dirty="0">
                <a:solidFill>
                  <a:schemeClr val="bg1"/>
                </a:solidFill>
                <a:latin typeface="WindsorEFOP-LightCondensed"/>
              </a:rPr>
              <a:t>, </a:t>
            </a:r>
            <a:r>
              <a:rPr lang="fr-CA" dirty="0" smtClean="0">
                <a:solidFill>
                  <a:schemeClr val="bg1"/>
                </a:solidFill>
                <a:latin typeface="WindsorEFOP-LightCondensed"/>
              </a:rPr>
              <a:t>bis ?</a:t>
            </a:r>
            <a:endParaRPr lang="fr-CA" dirty="0" smtClean="0">
              <a:latin typeface="WindsorEFOP-LightCondensed"/>
            </a:endParaRPr>
          </a:p>
        </p:txBody>
      </p:sp>
      <p:sp>
        <p:nvSpPr>
          <p:cNvPr id="4" name="Espace réservé du contenu 3"/>
          <p:cNvSpPr>
            <a:spLocks noGrp="1"/>
          </p:cNvSpPr>
          <p:nvPr>
            <p:ph idx="1"/>
          </p:nvPr>
        </p:nvSpPr>
        <p:spPr/>
        <p:txBody>
          <a:bodyPr>
            <a:normAutofit/>
          </a:bodyPr>
          <a:lstStyle/>
          <a:p>
            <a:pPr>
              <a:buNone/>
            </a:pPr>
            <a:endParaRPr lang="fr-FR" sz="3600" dirty="0" smtClean="0">
              <a:solidFill>
                <a:schemeClr val="bg1"/>
              </a:solidFill>
              <a:latin typeface="WindsorEFOP-LightCondensed"/>
            </a:endParaRPr>
          </a:p>
          <a:p>
            <a:pPr>
              <a:buNone/>
            </a:pPr>
            <a:r>
              <a:rPr lang="fr-FR" sz="3600" i="1" dirty="0" smtClean="0">
                <a:solidFill>
                  <a:schemeClr val="bg1"/>
                </a:solidFill>
                <a:latin typeface="WindsorEFOP-LightCondensed"/>
              </a:rPr>
              <a:t>	</a:t>
            </a:r>
          </a:p>
          <a:p>
            <a:pPr>
              <a:buNone/>
            </a:pPr>
            <a:r>
              <a:rPr lang="fr-FR" sz="3600" i="1" dirty="0" smtClean="0">
                <a:solidFill>
                  <a:schemeClr val="bg1"/>
                </a:solidFill>
                <a:latin typeface="WindsorEFOP-LightCondensed"/>
              </a:rPr>
              <a:t>	</a:t>
            </a:r>
            <a:r>
              <a:rPr lang="fr-CA" sz="3600" dirty="0" smtClean="0">
                <a:solidFill>
                  <a:schemeClr val="bg1"/>
                </a:solidFill>
                <a:latin typeface="WindsorEFOP-LightCondensed"/>
              </a:rPr>
              <a:t>Répartissez </a:t>
            </a:r>
            <a:r>
              <a:rPr lang="fr-CA" sz="3600" dirty="0">
                <a:solidFill>
                  <a:schemeClr val="bg1"/>
                </a:solidFill>
                <a:latin typeface="WindsorEFOP-LightCondensed"/>
              </a:rPr>
              <a:t>les tenants de l’École de la </a:t>
            </a:r>
            <a:r>
              <a:rPr lang="fr-CA" sz="3600" dirty="0" err="1">
                <a:solidFill>
                  <a:schemeClr val="bg1"/>
                </a:solidFill>
                <a:latin typeface="WindsorEFOP-LightCondensed"/>
              </a:rPr>
              <a:t>tchén’ssâ</a:t>
            </a:r>
            <a:r>
              <a:rPr lang="fr-CA" sz="3600" dirty="0">
                <a:solidFill>
                  <a:schemeClr val="bg1"/>
                </a:solidFill>
                <a:latin typeface="WindsorEFOP-LightCondensed"/>
              </a:rPr>
              <a:t> en deux catégories : auteurs possédant une </a:t>
            </a:r>
            <a:r>
              <a:rPr lang="fr-CA" sz="3600" dirty="0" err="1">
                <a:solidFill>
                  <a:schemeClr val="bg1"/>
                </a:solidFill>
                <a:latin typeface="WindsorEFOP-LightCondensed"/>
              </a:rPr>
              <a:t>tchén’ssâ</a:t>
            </a:r>
            <a:r>
              <a:rPr lang="fr-CA" sz="3600" dirty="0">
                <a:solidFill>
                  <a:schemeClr val="bg1"/>
                </a:solidFill>
                <a:latin typeface="WindsorEFOP-LightCondensed"/>
              </a:rPr>
              <a:t>; auteurs ne possédant pas de </a:t>
            </a:r>
            <a:r>
              <a:rPr lang="fr-CA" sz="3600" dirty="0" err="1">
                <a:solidFill>
                  <a:schemeClr val="bg1"/>
                </a:solidFill>
                <a:latin typeface="WindsorEFOP-LightCondensed"/>
              </a:rPr>
              <a:t>tchén’ssâ</a:t>
            </a:r>
            <a:r>
              <a:rPr lang="fr-CA" sz="3600" dirty="0" smtClean="0">
                <a:solidFill>
                  <a:schemeClr val="bg1"/>
                </a:solidFill>
                <a:latin typeface="WindsorEFOP-LightCondensed"/>
              </a:rPr>
              <a:t>.</a:t>
            </a:r>
            <a:endParaRPr lang="fr-FR" sz="3600" dirty="0">
              <a:solidFill>
                <a:schemeClr val="bg1"/>
              </a:solidFill>
              <a:latin typeface="WindsorEFOP-LightCondensed"/>
            </a:endParaRPr>
          </a:p>
        </p:txBody>
      </p:sp>
    </p:spTree>
    <p:extLst>
      <p:ext uri="{BB962C8B-B14F-4D97-AF65-F5344CB8AC3E}">
        <p14:creationId xmlns:p14="http://schemas.microsoft.com/office/powerpoint/2010/main" val="157258516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endParaRPr lang="fr-CA" dirty="0" smtClean="0">
              <a:latin typeface="WindsorEFOP-LightCondensed"/>
            </a:endParaRPr>
          </a:p>
        </p:txBody>
      </p:sp>
      <p:sp>
        <p:nvSpPr>
          <p:cNvPr id="4" name="Espace réservé du contenu 3"/>
          <p:cNvSpPr>
            <a:spLocks noGrp="1"/>
          </p:cNvSpPr>
          <p:nvPr>
            <p:ph idx="1"/>
          </p:nvPr>
        </p:nvSpPr>
        <p:spPr/>
        <p:txBody>
          <a:bodyPr>
            <a:normAutofit/>
          </a:bodyPr>
          <a:lstStyle/>
          <a:p>
            <a:pPr>
              <a:buNone/>
            </a:pPr>
            <a:endParaRPr lang="fr-FR" dirty="0" smtClean="0">
              <a:solidFill>
                <a:schemeClr val="bg1"/>
              </a:solidFill>
              <a:latin typeface="WindsorEFOP-LightCondensed"/>
            </a:endParaRPr>
          </a:p>
          <a:p>
            <a:pPr>
              <a:buNone/>
            </a:pPr>
            <a:endParaRPr lang="fr-FR" dirty="0" smtClean="0">
              <a:solidFill>
                <a:schemeClr val="bg1"/>
              </a:solidFill>
              <a:latin typeface="WindsorEFOP-LightCondensed"/>
            </a:endParaRPr>
          </a:p>
          <a:p>
            <a:pPr algn="ctr">
              <a:buNone/>
            </a:pPr>
            <a:r>
              <a:rPr lang="fr-FR" sz="9600" dirty="0" smtClean="0">
                <a:solidFill>
                  <a:schemeClr val="bg1"/>
                </a:solidFill>
                <a:latin typeface="WindsorEFOP-LightCondensed"/>
              </a:rPr>
              <a:t>!!!</a:t>
            </a: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A" i="1" dirty="0" err="1" smtClean="0">
                <a:solidFill>
                  <a:schemeClr val="bg1"/>
                </a:solidFill>
                <a:latin typeface="WindsorEFOP-LightCondensed"/>
              </a:rPr>
              <a:t>Médiapart</a:t>
            </a:r>
            <a:endParaRPr lang="fr-CA" i="1" dirty="0" smtClean="0">
              <a:solidFill>
                <a:schemeClr val="bg1"/>
              </a:solidFill>
              <a:latin typeface="WindsorEFOP-LightCondensed"/>
            </a:endParaRPr>
          </a:p>
        </p:txBody>
      </p:sp>
      <p:sp>
        <p:nvSpPr>
          <p:cNvPr id="4" name="Espace réservé du contenu 3"/>
          <p:cNvSpPr>
            <a:spLocks noGrp="1"/>
          </p:cNvSpPr>
          <p:nvPr>
            <p:ph idx="1"/>
          </p:nvPr>
        </p:nvSpPr>
        <p:spPr>
          <a:xfrm>
            <a:off x="457200" y="1600200"/>
            <a:ext cx="8229600" cy="5257800"/>
          </a:xfrm>
        </p:spPr>
        <p:txBody>
          <a:bodyPr>
            <a:normAutofit fontScale="92500" lnSpcReduction="10000"/>
          </a:bodyPr>
          <a:lstStyle/>
          <a:p>
            <a:pPr>
              <a:buNone/>
            </a:pPr>
            <a:endParaRPr lang="fr-FR" dirty="0" smtClean="0">
              <a:solidFill>
                <a:schemeClr val="bg1"/>
              </a:solidFill>
              <a:latin typeface="WindsorEFOP-LightCondensed"/>
            </a:endParaRPr>
          </a:p>
          <a:p>
            <a:pPr>
              <a:buNone/>
            </a:pPr>
            <a:r>
              <a:rPr lang="fr-FR" i="1" dirty="0" smtClean="0">
                <a:solidFill>
                  <a:schemeClr val="bg1"/>
                </a:solidFill>
                <a:latin typeface="WindsorEFOP-LightCondensed"/>
              </a:rPr>
              <a:t>	</a:t>
            </a:r>
            <a:r>
              <a:rPr lang="fr-FR" dirty="0" smtClean="0">
                <a:solidFill>
                  <a:schemeClr val="bg1"/>
                </a:solidFill>
                <a:latin typeface="WindsorEFOP-LightCondensed"/>
              </a:rPr>
              <a:t>«Il y a le résolument expérimental où se croisent l’ombre de Joyce, le rire de Céline, la folie de </a:t>
            </a:r>
            <a:r>
              <a:rPr lang="fr-FR" dirty="0" err="1" smtClean="0">
                <a:solidFill>
                  <a:schemeClr val="bg1"/>
                </a:solidFill>
                <a:latin typeface="WindsorEFOP-LightCondensed"/>
              </a:rPr>
              <a:t>Novarina</a:t>
            </a:r>
            <a:r>
              <a:rPr lang="fr-FR" dirty="0" smtClean="0">
                <a:solidFill>
                  <a:schemeClr val="bg1"/>
                </a:solidFill>
                <a:latin typeface="WindsorEFOP-LightCondensed"/>
              </a:rPr>
              <a:t>, le joual, la poésie, les novlangues, et j’en passe; il y a le bucolique trash </a:t>
            </a:r>
            <a:r>
              <a:rPr lang="fr-FR" dirty="0" err="1" smtClean="0">
                <a:solidFill>
                  <a:schemeClr val="bg1"/>
                </a:solidFill>
                <a:latin typeface="WindsorEFOP-LightCondensed"/>
              </a:rPr>
              <a:t>ultra-contemporain</a:t>
            </a:r>
            <a:r>
              <a:rPr lang="fr-FR" dirty="0" smtClean="0">
                <a:solidFill>
                  <a:schemeClr val="bg1"/>
                </a:solidFill>
                <a:latin typeface="WindsorEFOP-LightCondensed"/>
              </a:rPr>
              <a:t>, “l’école de la </a:t>
            </a:r>
            <a:r>
              <a:rPr lang="fr-FR" dirty="0" err="1" smtClean="0">
                <a:solidFill>
                  <a:schemeClr val="bg1"/>
                </a:solidFill>
                <a:latin typeface="WindsorEFOP-LightCondensed"/>
              </a:rPr>
              <a:t>tchén’ssâ</a:t>
            </a:r>
            <a:r>
              <a:rPr lang="fr-FR" dirty="0" smtClean="0">
                <a:solidFill>
                  <a:schemeClr val="bg1"/>
                </a:solidFill>
                <a:latin typeface="WindsorEFOP-LightCondensed"/>
              </a:rPr>
              <a:t>”, il y a un roman que tu considérerais plus “classique”, dans une langue finement ciselée qui, non, tu vois, ne t’est pas exclusivement réservée; il y a ce polar ou ce noir déjantés, grinçants, écrits dans un style laconique ou </a:t>
            </a:r>
            <a:r>
              <a:rPr lang="fr-FR" dirty="0" err="1" smtClean="0">
                <a:solidFill>
                  <a:schemeClr val="bg1"/>
                </a:solidFill>
                <a:latin typeface="WindsorEFOP-LightCondensed"/>
              </a:rPr>
              <a:t>aquinien</a:t>
            </a:r>
            <a:r>
              <a:rPr lang="fr-FR" dirty="0" smtClean="0">
                <a:solidFill>
                  <a:schemeClr val="bg1"/>
                </a:solidFill>
                <a:latin typeface="WindsorEFOP-LightCondensed"/>
              </a:rPr>
              <a:t> (Hubert Aquin, un de nos immenses écrivains, que tu devrais avoir honte de ne pas connaître; cache-toi, vilaine !)… et tant d’autres mouvances encore» (</a:t>
            </a:r>
            <a:r>
              <a:rPr lang="fr-FR" dirty="0" smtClean="0">
                <a:solidFill>
                  <a:schemeClr val="bg1"/>
                </a:solidFill>
                <a:latin typeface="WindsorEFOP-LightCondensed"/>
                <a:hlinkClick r:id="rId2"/>
              </a:rPr>
              <a:t>site </a:t>
            </a:r>
            <a:r>
              <a:rPr lang="fr-FR" i="1" dirty="0" err="1" smtClean="0">
                <a:solidFill>
                  <a:schemeClr val="bg1"/>
                </a:solidFill>
                <a:latin typeface="WindsorEFOP-LightCondensed"/>
                <a:hlinkClick r:id="rId2"/>
              </a:rPr>
              <a:t>Mediapart</a:t>
            </a:r>
            <a:r>
              <a:rPr lang="fr-FR" dirty="0" smtClean="0">
                <a:solidFill>
                  <a:schemeClr val="bg1"/>
                </a:solidFill>
                <a:latin typeface="WindsorEFOP-LightCondensed"/>
                <a:hlinkClick r:id="rId2"/>
              </a:rPr>
              <a:t>, 3 juin 2012</a:t>
            </a:r>
            <a:r>
              <a:rPr lang="fr-FR" dirty="0" smtClean="0">
                <a:solidFill>
                  <a:schemeClr val="bg1"/>
                </a:solidFill>
                <a:latin typeface="WindsorEFOP-LightCondensed"/>
              </a:rPr>
              <a:t>).</a:t>
            </a:r>
            <a:endParaRPr lang="fr-FR" dirty="0">
              <a:solidFill>
                <a:schemeClr val="bg1"/>
              </a:solidFill>
              <a:latin typeface="WindsorEFOP-LightCondensed"/>
            </a:endParaRP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A" i="1" dirty="0" smtClean="0">
                <a:solidFill>
                  <a:schemeClr val="bg1"/>
                </a:solidFill>
                <a:latin typeface="WindsorEFOP-LightCondensed"/>
              </a:rPr>
              <a:t>La </a:t>
            </a:r>
            <a:r>
              <a:rPr lang="fr-CA" i="1" dirty="0">
                <a:solidFill>
                  <a:schemeClr val="bg1"/>
                </a:solidFill>
                <a:latin typeface="WindsorEFOP-LightCondensed"/>
              </a:rPr>
              <a:t>R</a:t>
            </a:r>
            <a:r>
              <a:rPr lang="fr-CA" i="1" dirty="0" smtClean="0">
                <a:solidFill>
                  <a:schemeClr val="bg1"/>
                </a:solidFill>
                <a:latin typeface="WindsorEFOP-LightCondensed"/>
              </a:rPr>
              <a:t>ecrue du mois</a:t>
            </a:r>
          </a:p>
        </p:txBody>
      </p:sp>
      <p:sp>
        <p:nvSpPr>
          <p:cNvPr id="4" name="Espace réservé du contenu 3"/>
          <p:cNvSpPr>
            <a:spLocks noGrp="1"/>
          </p:cNvSpPr>
          <p:nvPr>
            <p:ph idx="1"/>
          </p:nvPr>
        </p:nvSpPr>
        <p:spPr/>
        <p:txBody>
          <a:bodyPr>
            <a:normAutofit fontScale="92500" lnSpcReduction="10000"/>
          </a:bodyPr>
          <a:lstStyle/>
          <a:p>
            <a:pPr>
              <a:buNone/>
            </a:pPr>
            <a:endParaRPr lang="fr-FR" dirty="0" smtClean="0">
              <a:solidFill>
                <a:schemeClr val="bg1"/>
              </a:solidFill>
              <a:latin typeface="WindsorEFOP-LightCondensed"/>
            </a:endParaRPr>
          </a:p>
          <a:p>
            <a:pPr>
              <a:buNone/>
            </a:pPr>
            <a:r>
              <a:rPr lang="fr-FR" dirty="0" smtClean="0">
                <a:solidFill>
                  <a:schemeClr val="bg1"/>
                </a:solidFill>
                <a:latin typeface="WindsorEFOP-LightCondensed"/>
              </a:rPr>
              <a:t>	«En ce sens, le roman de Gabriel Anctil, malgré sa thématique de la région, ne s’inscrit pas tout à fait dans ce nouveau courant de la littérature québécoise que Benoît Melançon a appelé l’École de la tchén’ssâ, qui serait “composée de jeunes écrivains contemporains caractérisés par une présence forte de la forêt, la représentation de la masculinité, le refus de l’idéalisation et une langue marquée par l’oralité”, et dont feraient partie, par exemple, Samuel Archibald et Raymond Bock» (</a:t>
            </a:r>
            <a:r>
              <a:rPr lang="fr-FR" dirty="0" smtClean="0">
                <a:solidFill>
                  <a:schemeClr val="bg1"/>
                </a:solidFill>
                <a:latin typeface="WindsorEFOP-LightCondensed"/>
                <a:hlinkClick r:id="rId2"/>
              </a:rPr>
              <a:t>site </a:t>
            </a:r>
            <a:r>
              <a:rPr lang="fr-FR" i="1" dirty="0" smtClean="0">
                <a:solidFill>
                  <a:schemeClr val="bg1"/>
                </a:solidFill>
                <a:latin typeface="WindsorEFOP-LightCondensed"/>
                <a:hlinkClick r:id="rId2"/>
              </a:rPr>
              <a:t>la Recrue du mois</a:t>
            </a:r>
            <a:r>
              <a:rPr lang="fr-FR" dirty="0" smtClean="0">
                <a:solidFill>
                  <a:schemeClr val="bg1"/>
                </a:solidFill>
                <a:latin typeface="WindsorEFOP-LightCondensed"/>
                <a:hlinkClick r:id="rId2"/>
              </a:rPr>
              <a:t>, juin 2012</a:t>
            </a:r>
            <a:r>
              <a:rPr lang="fr-FR" dirty="0" smtClean="0">
                <a:solidFill>
                  <a:schemeClr val="bg1"/>
                </a:solidFill>
                <a:latin typeface="WindsorEFOP-LightCondensed"/>
              </a:rPr>
              <a:t>).</a:t>
            </a:r>
            <a:endParaRPr lang="fr-FR" dirty="0">
              <a:solidFill>
                <a:schemeClr val="bg1"/>
              </a:solidFill>
              <a:latin typeface="WindsorEFOP-LightCondensed"/>
            </a:endParaRP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A" i="1" dirty="0" smtClean="0">
                <a:solidFill>
                  <a:schemeClr val="bg1"/>
                </a:solidFill>
                <a:latin typeface="WindsorEFOP-LightCondensed"/>
              </a:rPr>
              <a:t>Littéraires après tout</a:t>
            </a:r>
          </a:p>
        </p:txBody>
      </p:sp>
      <p:sp>
        <p:nvSpPr>
          <p:cNvPr id="4" name="Espace réservé du contenu 3"/>
          <p:cNvSpPr>
            <a:spLocks noGrp="1"/>
          </p:cNvSpPr>
          <p:nvPr>
            <p:ph idx="1"/>
          </p:nvPr>
        </p:nvSpPr>
        <p:spPr/>
        <p:txBody>
          <a:bodyPr>
            <a:normAutofit/>
          </a:bodyPr>
          <a:lstStyle/>
          <a:p>
            <a:pPr>
              <a:buNone/>
            </a:pPr>
            <a:endParaRPr lang="fr-FR" sz="3000" dirty="0" smtClean="0">
              <a:solidFill>
                <a:schemeClr val="bg1"/>
              </a:solidFill>
              <a:latin typeface="WindsorEFOP-LightCondensed"/>
            </a:endParaRPr>
          </a:p>
          <a:p>
            <a:pPr>
              <a:buNone/>
            </a:pPr>
            <a:r>
              <a:rPr lang="fr-FR" sz="3000" dirty="0" smtClean="0">
                <a:solidFill>
                  <a:schemeClr val="bg1"/>
                </a:solidFill>
                <a:latin typeface="WindsorEFOP-LightCondensed"/>
              </a:rPr>
              <a:t>	Un des «treize événements littéraires de l’année 2013» du site </a:t>
            </a:r>
            <a:r>
              <a:rPr lang="fr-FR" sz="3000" i="1" dirty="0" smtClean="0">
                <a:solidFill>
                  <a:schemeClr val="bg1"/>
                </a:solidFill>
                <a:latin typeface="WindsorEFOP-LightCondensed"/>
              </a:rPr>
              <a:t>Littéraires après tout</a:t>
            </a:r>
            <a:r>
              <a:rPr lang="fr-FR" sz="3000" dirty="0" smtClean="0">
                <a:solidFill>
                  <a:schemeClr val="bg1"/>
                </a:solidFill>
                <a:latin typeface="WindsorEFOP-LightCondensed"/>
              </a:rPr>
              <a:t>, celui du mois de mars, n’est pas exempt de violence : «Afin de défendre l’honneur de son </a:t>
            </a:r>
            <a:r>
              <a:rPr lang="fr-FR" sz="3000" dirty="0" err="1" smtClean="0">
                <a:solidFill>
                  <a:schemeClr val="bg1"/>
                </a:solidFill>
                <a:latin typeface="WindsorEFOP-LightCondensed"/>
              </a:rPr>
              <a:t>Cheuf</a:t>
            </a:r>
            <a:r>
              <a:rPr lang="fr-FR" sz="3000" dirty="0" smtClean="0">
                <a:solidFill>
                  <a:schemeClr val="bg1"/>
                </a:solidFill>
                <a:latin typeface="WindsorEFOP-LightCondensed"/>
              </a:rPr>
              <a:t> [Samuel Archibald], l’École de la </a:t>
            </a:r>
            <a:r>
              <a:rPr lang="fr-FR" sz="3000" dirty="0" err="1" smtClean="0">
                <a:solidFill>
                  <a:schemeClr val="bg1"/>
                </a:solidFill>
                <a:latin typeface="WindsorEFOP-LightCondensed"/>
              </a:rPr>
              <a:t>tchén’ssâ</a:t>
            </a:r>
            <a:r>
              <a:rPr lang="fr-FR" sz="3000" dirty="0" smtClean="0">
                <a:solidFill>
                  <a:schemeClr val="bg1"/>
                </a:solidFill>
                <a:latin typeface="WindsorEFOP-LightCondensed"/>
              </a:rPr>
              <a:t> n’a d’autre choix que de faire irruption un jeudi soir au Radio </a:t>
            </a:r>
            <a:r>
              <a:rPr lang="fr-FR" sz="3000" dirty="0" err="1" smtClean="0">
                <a:solidFill>
                  <a:schemeClr val="bg1"/>
                </a:solidFill>
                <a:latin typeface="WindsorEFOP-LightCondensed"/>
              </a:rPr>
              <a:t>Lounge</a:t>
            </a:r>
            <a:r>
              <a:rPr lang="fr-FR" sz="3000" dirty="0" smtClean="0">
                <a:solidFill>
                  <a:schemeClr val="bg1"/>
                </a:solidFill>
                <a:latin typeface="WindsorEFOP-LightCondensed"/>
              </a:rPr>
              <a:t> du Quartier 10-30» </a:t>
            </a:r>
            <a:r>
              <a:rPr lang="fr-FR" sz="3000" dirty="0" smtClean="0">
                <a:solidFill>
                  <a:schemeClr val="bg1"/>
                </a:solidFill>
                <a:latin typeface="WindsorEFOP-LightCondensed"/>
              </a:rPr>
              <a:t>(</a:t>
            </a:r>
            <a:r>
              <a:rPr lang="fr-FR" sz="3000" dirty="0" smtClean="0">
                <a:solidFill>
                  <a:schemeClr val="bg1"/>
                </a:solidFill>
                <a:latin typeface="WindsorEFOP-LightCondensed"/>
                <a:hlinkClick r:id="rId2"/>
              </a:rPr>
              <a:t>blogue </a:t>
            </a:r>
            <a:r>
              <a:rPr lang="fr-FR" sz="3000" i="1" dirty="0" smtClean="0">
                <a:solidFill>
                  <a:schemeClr val="bg1"/>
                </a:solidFill>
                <a:latin typeface="WindsorEFOP-LightCondensed"/>
                <a:hlinkClick r:id="rId2"/>
              </a:rPr>
              <a:t>Littéraires après tout</a:t>
            </a:r>
            <a:r>
              <a:rPr lang="fr-FR" sz="3000" dirty="0" smtClean="0">
                <a:solidFill>
                  <a:schemeClr val="bg1"/>
                </a:solidFill>
                <a:latin typeface="WindsorEFOP-LightCondensed"/>
                <a:hlinkClick r:id="rId2"/>
              </a:rPr>
              <a:t>, 6 janvier 2013</a:t>
            </a:r>
            <a:r>
              <a:rPr lang="fr-FR" sz="3000" dirty="0" smtClean="0">
                <a:solidFill>
                  <a:schemeClr val="bg1"/>
                </a:solidFill>
                <a:latin typeface="WindsorEFOP-LightCondensed"/>
              </a:rPr>
              <a:t>).</a:t>
            </a:r>
            <a:endParaRPr lang="fr-FR" sz="3000" dirty="0">
              <a:solidFill>
                <a:schemeClr val="bg1"/>
              </a:solidFill>
              <a:latin typeface="WindsorEFOP-LightCondensed"/>
            </a:endParaRP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A" i="1" dirty="0" smtClean="0">
                <a:solidFill>
                  <a:schemeClr val="bg1"/>
                </a:solidFill>
                <a:latin typeface="WindsorEFOP-LightCondensed"/>
              </a:rPr>
              <a:t>Poème sale</a:t>
            </a:r>
          </a:p>
        </p:txBody>
      </p:sp>
      <p:pic>
        <p:nvPicPr>
          <p:cNvPr id="6" name="Espace réservé du contenu 5" descr="cartes_poeme_sale.jpg">
            <a:hlinkClick r:id="rId2"/>
          </p:cNvPr>
          <p:cNvPicPr>
            <a:picLocks noGrp="1" noChangeAspect="1"/>
          </p:cNvPicPr>
          <p:nvPr>
            <p:ph idx="1"/>
          </p:nvPr>
        </p:nvPicPr>
        <p:blipFill>
          <a:blip r:embed="rId3"/>
          <a:srcRect t="-59199" b="-59199"/>
          <a:stretch>
            <a:fillRect/>
          </a:stretch>
        </p:blipFill>
        <p:spPr>
          <a:xfrm>
            <a:off x="0" y="1600200"/>
            <a:ext cx="9144000" cy="5257800"/>
          </a:xfrm>
        </p:spPr>
      </p:pic>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A" i="1" dirty="0" smtClean="0">
                <a:solidFill>
                  <a:schemeClr val="bg1"/>
                </a:solidFill>
                <a:latin typeface="WindsorEFOP-LightCondensed"/>
              </a:rPr>
              <a:t>Palais de </a:t>
            </a:r>
            <a:r>
              <a:rPr lang="fr-CA" i="1" dirty="0" err="1" smtClean="0">
                <a:solidFill>
                  <a:schemeClr val="bg1"/>
                </a:solidFill>
                <a:latin typeface="WindsorEFOP-LightCondensed"/>
              </a:rPr>
              <a:t>Pankot</a:t>
            </a:r>
            <a:endParaRPr lang="fr-CA" i="1" dirty="0" smtClean="0">
              <a:solidFill>
                <a:schemeClr val="bg1"/>
              </a:solidFill>
              <a:latin typeface="WindsorEFOP-LightCondensed"/>
            </a:endParaRPr>
          </a:p>
        </p:txBody>
      </p:sp>
      <p:pic>
        <p:nvPicPr>
          <p:cNvPr id="6" name="Espace réservé du contenu 5" descr="india.jpg">
            <a:hlinkClick r:id="rId2"/>
          </p:cNvPr>
          <p:cNvPicPr>
            <a:picLocks noGrp="1" noChangeAspect="1"/>
          </p:cNvPicPr>
          <p:nvPr>
            <p:ph idx="1"/>
          </p:nvPr>
        </p:nvPicPr>
        <p:blipFill>
          <a:blip r:embed="rId3"/>
          <a:srcRect l="-34638" r="-34638"/>
          <a:stretch>
            <a:fillRect/>
          </a:stretch>
        </p:blipFill>
        <p:spPr>
          <a:xfrm>
            <a:off x="457200" y="1600200"/>
            <a:ext cx="8229600" cy="5257800"/>
          </a:xfrm>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A" dirty="0" smtClean="0">
                <a:solidFill>
                  <a:schemeClr val="bg1"/>
                </a:solidFill>
                <a:latin typeface="WindsorEFOP-LightCondensed"/>
              </a:rPr>
              <a:t>Librairie</a:t>
            </a:r>
          </a:p>
        </p:txBody>
      </p:sp>
      <p:pic>
        <p:nvPicPr>
          <p:cNvPr id="4" name="Espace réservé du contenu 3" descr="tchenssa_librairie_du_quebec_twitter.jpg">
            <a:hlinkClick r:id="rId2"/>
          </p:cNvPr>
          <p:cNvPicPr>
            <a:picLocks noGrp="1" noChangeAspect="1"/>
          </p:cNvPicPr>
          <p:nvPr>
            <p:ph idx="1"/>
          </p:nvPr>
        </p:nvPicPr>
        <p:blipFill>
          <a:blip r:embed="rId3">
            <a:extLst>
              <a:ext uri="{28A0092B-C50C-407E-A947-70E740481C1C}">
                <a14:useLocalDpi xmlns:a14="http://schemas.microsoft.com/office/drawing/2010/main" val="0"/>
              </a:ext>
            </a:extLst>
          </a:blip>
          <a:srcRect l="-87554" r="-87554"/>
          <a:stretch>
            <a:fillRect/>
          </a:stretch>
        </p:blipFill>
        <p:spPr/>
      </p:pic>
    </p:spTree>
    <p:extLst>
      <p:ext uri="{BB962C8B-B14F-4D97-AF65-F5344CB8AC3E}">
        <p14:creationId xmlns:p14="http://schemas.microsoft.com/office/powerpoint/2010/main" val="332308472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A" dirty="0" err="1" smtClean="0">
                <a:solidFill>
                  <a:schemeClr val="bg1"/>
                </a:solidFill>
                <a:latin typeface="WindsorEFOP-LightCondensed"/>
              </a:rPr>
              <a:t>Twitter</a:t>
            </a:r>
            <a:endParaRPr lang="fr-CA" dirty="0" smtClean="0">
              <a:solidFill>
                <a:schemeClr val="bg1"/>
              </a:solidFill>
              <a:latin typeface="WindsorEFOP-LightCondensed"/>
            </a:endParaRPr>
          </a:p>
        </p:txBody>
      </p:sp>
      <p:pic>
        <p:nvPicPr>
          <p:cNvPr id="3" name="Espace réservé du contenu 2" descr="cour_ecole_tchenssa.jpg">
            <a:hlinkClick r:id="rId2"/>
          </p:cNvPr>
          <p:cNvPicPr>
            <a:picLocks noGrp="1" noChangeAspect="1"/>
          </p:cNvPicPr>
          <p:nvPr>
            <p:ph idx="1"/>
          </p:nvPr>
        </p:nvPicPr>
        <p:blipFill>
          <a:blip r:embed="rId3">
            <a:extLst>
              <a:ext uri="{28A0092B-C50C-407E-A947-70E740481C1C}">
                <a14:useLocalDpi xmlns:a14="http://schemas.microsoft.com/office/drawing/2010/main" val="0"/>
              </a:ext>
            </a:extLst>
          </a:blip>
          <a:srcRect t="-4792" b="-4792"/>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chemeClr val="bg1"/>
                </a:solidFill>
                <a:latin typeface="WindsorEFOP-LightCondensed"/>
              </a:rPr>
              <a:t>Sport et culture</a:t>
            </a:r>
            <a:endParaRPr lang="fr-FR" dirty="0">
              <a:solidFill>
                <a:schemeClr val="bg1"/>
              </a:solidFill>
              <a:latin typeface="WindsorEFOP-LightCondensed"/>
            </a:endParaRPr>
          </a:p>
        </p:txBody>
      </p:sp>
    </p:spTree>
    <p:extLst>
      <p:ext uri="{BB962C8B-B14F-4D97-AF65-F5344CB8AC3E}">
        <p14:creationId xmlns:p14="http://schemas.microsoft.com/office/powerpoint/2010/main" val="366287699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A" dirty="0" smtClean="0">
                <a:solidFill>
                  <a:schemeClr val="bg1"/>
                </a:solidFill>
                <a:latin typeface="WindsorEFOP-LightCondensed"/>
              </a:rPr>
              <a:t>Facebook</a:t>
            </a:r>
          </a:p>
        </p:txBody>
      </p:sp>
      <p:pic>
        <p:nvPicPr>
          <p:cNvPr id="9" name="Espace réservé du contenu 8" descr="caron_facebook.jpg"/>
          <p:cNvPicPr>
            <a:picLocks noGrp="1" noChangeAspect="1"/>
          </p:cNvPicPr>
          <p:nvPr>
            <p:ph idx="1"/>
          </p:nvPr>
        </p:nvPicPr>
        <p:blipFill>
          <a:blip r:embed="rId2"/>
          <a:srcRect l="-5221" r="-5221"/>
          <a:stretch>
            <a:fillRect/>
          </a:stretch>
        </p:blipFill>
        <p:spPr>
          <a:xfrm>
            <a:off x="457200" y="1600200"/>
            <a:ext cx="8229600" cy="5257800"/>
          </a:xfrm>
        </p:spPr>
      </p:pic>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A" dirty="0" smtClean="0">
                <a:solidFill>
                  <a:schemeClr val="bg1"/>
                </a:solidFill>
                <a:latin typeface="WindsorEFOP-LightCondensed"/>
              </a:rPr>
              <a:t>Radio</a:t>
            </a:r>
          </a:p>
        </p:txBody>
      </p:sp>
      <p:pic>
        <p:nvPicPr>
          <p:cNvPr id="7" name="Espace réservé du contenu 6" descr="radiocanada.jpg">
            <a:hlinkClick r:id="rId2"/>
          </p:cNvPr>
          <p:cNvPicPr>
            <a:picLocks noGrp="1" noChangeAspect="1"/>
          </p:cNvPicPr>
          <p:nvPr>
            <p:ph idx="1"/>
          </p:nvPr>
        </p:nvPicPr>
        <p:blipFill>
          <a:blip r:embed="rId3"/>
          <a:srcRect l="-23347" r="-23347"/>
          <a:stretch>
            <a:fillRect/>
          </a:stretch>
        </p:blipFill>
        <p:spPr>
          <a:xfrm>
            <a:off x="457200" y="1600200"/>
            <a:ext cx="8229600" cy="5257800"/>
          </a:xfrm>
        </p:spPr>
      </p:pic>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A" dirty="0" smtClean="0">
                <a:solidFill>
                  <a:schemeClr val="bg1"/>
                </a:solidFill>
                <a:latin typeface="WindsorEFOP-LightCondensed"/>
              </a:rPr>
              <a:t>Université</a:t>
            </a:r>
          </a:p>
        </p:txBody>
      </p:sp>
      <p:sp>
        <p:nvSpPr>
          <p:cNvPr id="4" name="Espace réservé du contenu 3"/>
          <p:cNvSpPr>
            <a:spLocks noGrp="1"/>
          </p:cNvSpPr>
          <p:nvPr>
            <p:ph idx="1"/>
          </p:nvPr>
        </p:nvSpPr>
        <p:spPr/>
        <p:txBody>
          <a:bodyPr>
            <a:normAutofit/>
          </a:bodyPr>
          <a:lstStyle/>
          <a:p>
            <a:pPr>
              <a:buNone/>
            </a:pPr>
            <a:endParaRPr lang="fr-FR" sz="3000" dirty="0" smtClean="0">
              <a:solidFill>
                <a:schemeClr val="bg1"/>
              </a:solidFill>
              <a:latin typeface="WindsorEFOP-LightCondensed"/>
            </a:endParaRPr>
          </a:p>
          <a:p>
            <a:pPr>
              <a:buNone/>
            </a:pPr>
            <a:endParaRPr lang="fr-FR" sz="3000" dirty="0" smtClean="0">
              <a:solidFill>
                <a:schemeClr val="bg1"/>
              </a:solidFill>
              <a:latin typeface="WindsorEFOP-LightCondensed"/>
            </a:endParaRPr>
          </a:p>
          <a:p>
            <a:pPr algn="ctr">
              <a:buNone/>
            </a:pPr>
            <a:r>
              <a:rPr lang="fr-FR" sz="3600" dirty="0" smtClean="0">
                <a:solidFill>
                  <a:schemeClr val="bg1"/>
                </a:solidFill>
                <a:latin typeface="WindsorEFOP-LightCondensed"/>
              </a:rPr>
              <a:t>Université de Sherbrooke</a:t>
            </a:r>
          </a:p>
          <a:p>
            <a:pPr algn="ctr">
              <a:buNone/>
            </a:pPr>
            <a:r>
              <a:rPr lang="fr-FR" sz="3600" dirty="0" smtClean="0">
                <a:solidFill>
                  <a:schemeClr val="bg1"/>
                </a:solidFill>
                <a:latin typeface="WindsorEFOP-LightCondensed"/>
              </a:rPr>
              <a:t>ELC 105</a:t>
            </a:r>
          </a:p>
          <a:p>
            <a:pPr algn="ctr">
              <a:buNone/>
            </a:pPr>
            <a:r>
              <a:rPr lang="fr-FR" sz="3600" dirty="0" smtClean="0">
                <a:solidFill>
                  <a:schemeClr val="bg1"/>
                </a:solidFill>
                <a:latin typeface="WindsorEFOP-LightCondensed"/>
              </a:rPr>
              <a:t>Hiver 2013</a:t>
            </a:r>
          </a:p>
          <a:p>
            <a:pPr algn="ctr">
              <a:buNone/>
            </a:pPr>
            <a:r>
              <a:rPr lang="fr-FR" sz="3600" dirty="0" smtClean="0">
                <a:solidFill>
                  <a:schemeClr val="bg1"/>
                </a:solidFill>
                <a:latin typeface="WindsorEFOP-LightCondensed"/>
              </a:rPr>
              <a:t>Littérature québécoise : de 1940 à nos jours</a:t>
            </a:r>
            <a:endParaRPr lang="fr-FR" sz="3600" dirty="0">
              <a:solidFill>
                <a:schemeClr val="bg1"/>
              </a:solidFill>
              <a:latin typeface="WindsorEFOP-LightCondensed"/>
            </a:endParaRPr>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A" dirty="0" smtClean="0">
                <a:solidFill>
                  <a:schemeClr val="bg1"/>
                </a:solidFill>
                <a:latin typeface="WindsorEFOP-LightCondensed"/>
              </a:rPr>
              <a:t>Université</a:t>
            </a:r>
          </a:p>
        </p:txBody>
      </p:sp>
      <p:pic>
        <p:nvPicPr>
          <p:cNvPr id="3" name="Espace réservé du contenu 2" descr="tchenssa_lyon_twitter.jpg">
            <a:hlinkClick r:id="rId2"/>
          </p:cNvPr>
          <p:cNvPicPr>
            <a:picLocks noGrp="1" noChangeAspect="1"/>
          </p:cNvPicPr>
          <p:nvPr>
            <p:ph idx="1"/>
          </p:nvPr>
        </p:nvPicPr>
        <p:blipFill>
          <a:blip r:embed="rId3">
            <a:extLst>
              <a:ext uri="{28A0092B-C50C-407E-A947-70E740481C1C}">
                <a14:useLocalDpi xmlns:a14="http://schemas.microsoft.com/office/drawing/2010/main" val="0"/>
              </a:ext>
            </a:extLst>
          </a:blip>
          <a:srcRect t="-5217" b="-5217"/>
          <a:stretch>
            <a:fillRect/>
          </a:stretch>
        </p:blipFill>
        <p:spPr/>
      </p:pic>
    </p:spTree>
    <p:extLst>
      <p:ext uri="{BB962C8B-B14F-4D97-AF65-F5344CB8AC3E}">
        <p14:creationId xmlns:p14="http://schemas.microsoft.com/office/powerpoint/2010/main" val="1577978758"/>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A" dirty="0" smtClean="0">
                <a:solidFill>
                  <a:schemeClr val="bg1"/>
                </a:solidFill>
                <a:latin typeface="WindsorEFOP-LightCondensed"/>
              </a:rPr>
              <a:t>Conférence</a:t>
            </a:r>
          </a:p>
        </p:txBody>
      </p:sp>
      <p:pic>
        <p:nvPicPr>
          <p:cNvPr id="5" name="Espace réservé du contenu 4" descr="langevin.jpg">
            <a:hlinkClick r:id="rId2"/>
          </p:cNvPr>
          <p:cNvPicPr>
            <a:picLocks noGrp="1" noChangeAspect="1"/>
          </p:cNvPicPr>
          <p:nvPr>
            <p:ph idx="1"/>
          </p:nvPr>
        </p:nvPicPr>
        <p:blipFill>
          <a:blip r:embed="rId3"/>
          <a:srcRect l="-71454" r="-71454"/>
          <a:stretch>
            <a:fillRect/>
          </a:stretch>
        </p:blipFill>
        <p:spPr>
          <a:xfrm>
            <a:off x="457200" y="1600200"/>
            <a:ext cx="8229600" cy="5257800"/>
          </a:xfrm>
        </p:spPr>
      </p:pic>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A" i="1" dirty="0" smtClean="0">
                <a:solidFill>
                  <a:schemeClr val="bg1"/>
                </a:solidFill>
                <a:latin typeface="WindsorEFOP-LightCondensed"/>
              </a:rPr>
              <a:t>Liberté</a:t>
            </a:r>
          </a:p>
        </p:txBody>
      </p:sp>
      <p:pic>
        <p:nvPicPr>
          <p:cNvPr id="7" name="Espace réservé du contenu 6" descr="tchenssa_liberte_livernois.jpg"/>
          <p:cNvPicPr>
            <a:picLocks noGrp="1" noChangeAspect="1"/>
          </p:cNvPicPr>
          <p:nvPr>
            <p:ph idx="1"/>
          </p:nvPr>
        </p:nvPicPr>
        <p:blipFill>
          <a:blip r:embed="rId2">
            <a:extLst>
              <a:ext uri="{28A0092B-C50C-407E-A947-70E740481C1C}">
                <a14:useLocalDpi xmlns:a14="http://schemas.microsoft.com/office/drawing/2010/main" val="0"/>
              </a:ext>
            </a:extLst>
          </a:blip>
          <a:srcRect l="-11143" r="-11143"/>
          <a:stretch>
            <a:fillRect/>
          </a:stretch>
        </p:blipFill>
        <p:spPr/>
      </p:pic>
    </p:spTree>
    <p:extLst>
      <p:ext uri="{BB962C8B-B14F-4D97-AF65-F5344CB8AC3E}">
        <p14:creationId xmlns:p14="http://schemas.microsoft.com/office/powerpoint/2010/main" val="1625864310"/>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A" i="1" dirty="0" smtClean="0">
                <a:solidFill>
                  <a:schemeClr val="bg1"/>
                </a:solidFill>
                <a:latin typeface="WindsorEFOP-LightCondensed"/>
              </a:rPr>
              <a:t>Le Devoir</a:t>
            </a:r>
          </a:p>
        </p:txBody>
      </p:sp>
      <p:pic>
        <p:nvPicPr>
          <p:cNvPr id="4" name="Espace réservé du contenu 3" descr="tchennssa_devoir.jpg">
            <a:hlinkClick r:id="rId2"/>
          </p:cNvPr>
          <p:cNvPicPr>
            <a:picLocks noGrp="1" noChangeAspect="1"/>
          </p:cNvPicPr>
          <p:nvPr>
            <p:ph idx="1"/>
          </p:nvPr>
        </p:nvPicPr>
        <p:blipFill>
          <a:blip r:embed="rId3">
            <a:extLst>
              <a:ext uri="{28A0092B-C50C-407E-A947-70E740481C1C}">
                <a14:useLocalDpi xmlns:a14="http://schemas.microsoft.com/office/drawing/2010/main" val="0"/>
              </a:ext>
            </a:extLst>
          </a:blip>
          <a:srcRect t="-50930" b="-50930"/>
          <a:stretch>
            <a:fillRect/>
          </a:stretch>
        </p:blipFill>
        <p:spPr/>
      </p:pic>
    </p:spTree>
    <p:extLst>
      <p:ext uri="{BB962C8B-B14F-4D97-AF65-F5344CB8AC3E}">
        <p14:creationId xmlns:p14="http://schemas.microsoft.com/office/powerpoint/2010/main" val="3869277033"/>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A" dirty="0" smtClean="0">
                <a:solidFill>
                  <a:schemeClr val="bg1"/>
                </a:solidFill>
                <a:latin typeface="WindsorEFOP-LightCondensed"/>
              </a:rPr>
              <a:t>Communication</a:t>
            </a:r>
          </a:p>
        </p:txBody>
      </p:sp>
      <p:pic>
        <p:nvPicPr>
          <p:cNvPr id="5" name="Espace réservé du contenu 4" descr="tchenssa_archibald.jpg"/>
          <p:cNvPicPr>
            <a:picLocks noGrp="1" noChangeAspect="1"/>
          </p:cNvPicPr>
          <p:nvPr>
            <p:ph idx="1"/>
          </p:nvPr>
        </p:nvPicPr>
        <p:blipFill>
          <a:blip r:embed="rId2">
            <a:extLst>
              <a:ext uri="{28A0092B-C50C-407E-A947-70E740481C1C}">
                <a14:useLocalDpi xmlns:a14="http://schemas.microsoft.com/office/drawing/2010/main" val="0"/>
              </a:ext>
            </a:extLst>
          </a:blip>
          <a:srcRect t="-36759" b="-36759"/>
          <a:stretch>
            <a:fillRect/>
          </a:stretch>
        </p:blipFill>
        <p:spPr/>
      </p:pic>
    </p:spTree>
    <p:extLst>
      <p:ext uri="{BB962C8B-B14F-4D97-AF65-F5344CB8AC3E}">
        <p14:creationId xmlns:p14="http://schemas.microsoft.com/office/powerpoint/2010/main" val="1044440430"/>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A" dirty="0" smtClean="0">
                <a:solidFill>
                  <a:schemeClr val="bg1"/>
                </a:solidFill>
                <a:latin typeface="WindsorEFOP-LightCondensed"/>
              </a:rPr>
              <a:t>Télévision</a:t>
            </a:r>
          </a:p>
        </p:txBody>
      </p:sp>
      <p:pic>
        <p:nvPicPr>
          <p:cNvPr id="4" name="Espace réservé du contenu 3" descr="Capture d’écran 2014-11-18 à 16.47.40.jpg">
            <a:hlinkClick r:id="rId2"/>
          </p:cNvPr>
          <p:cNvPicPr>
            <a:picLocks noGrp="1" noChangeAspect="1"/>
          </p:cNvPicPr>
          <p:nvPr>
            <p:ph idx="1"/>
          </p:nvPr>
        </p:nvPicPr>
        <p:blipFill>
          <a:blip r:embed="rId3">
            <a:extLst>
              <a:ext uri="{28A0092B-C50C-407E-A947-70E740481C1C}">
                <a14:useLocalDpi xmlns:a14="http://schemas.microsoft.com/office/drawing/2010/main" val="0"/>
              </a:ext>
            </a:extLst>
          </a:blip>
          <a:srcRect l="-8005" r="-8005"/>
          <a:stretch>
            <a:fillRect/>
          </a:stretch>
        </p:blipFill>
        <p:spPr/>
      </p:pic>
    </p:spTree>
    <p:extLst>
      <p:ext uri="{BB962C8B-B14F-4D97-AF65-F5344CB8AC3E}">
        <p14:creationId xmlns:p14="http://schemas.microsoft.com/office/powerpoint/2010/main" val="2362109012"/>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A" dirty="0" smtClean="0">
                <a:solidFill>
                  <a:schemeClr val="bg1"/>
                </a:solidFill>
                <a:latin typeface="WindsorEFOP-LightCondensed"/>
              </a:rPr>
              <a:t>Roman</a:t>
            </a:r>
          </a:p>
        </p:txBody>
      </p:sp>
      <p:sp>
        <p:nvSpPr>
          <p:cNvPr id="3" name="Espace réservé du contenu 2"/>
          <p:cNvSpPr>
            <a:spLocks noGrp="1"/>
          </p:cNvSpPr>
          <p:nvPr>
            <p:ph idx="1"/>
          </p:nvPr>
        </p:nvSpPr>
        <p:spPr/>
        <p:txBody>
          <a:bodyPr>
            <a:normAutofit/>
          </a:bodyPr>
          <a:lstStyle/>
          <a:p>
            <a:pPr marL="0" indent="0">
              <a:buNone/>
            </a:pPr>
            <a:endParaRPr lang="fr-CA" sz="3600" dirty="0" smtClean="0">
              <a:solidFill>
                <a:schemeClr val="bg1"/>
              </a:solidFill>
              <a:latin typeface="WindsorEFOP-LightCondensed"/>
            </a:endParaRPr>
          </a:p>
          <a:p>
            <a:pPr marL="0" indent="0">
              <a:buNone/>
            </a:pPr>
            <a:endParaRPr lang="fr-CA" sz="3600" dirty="0">
              <a:solidFill>
                <a:schemeClr val="bg1"/>
              </a:solidFill>
              <a:latin typeface="WindsorEFOP-LightCondensed"/>
            </a:endParaRPr>
          </a:p>
          <a:p>
            <a:pPr marL="0" indent="0">
              <a:buNone/>
            </a:pPr>
            <a:r>
              <a:rPr lang="fr-CA" sz="3600" dirty="0" smtClean="0">
                <a:solidFill>
                  <a:schemeClr val="bg1"/>
                </a:solidFill>
                <a:latin typeface="WindsorEFOP-LightCondensed"/>
              </a:rPr>
              <a:t>«</a:t>
            </a:r>
            <a:r>
              <a:rPr lang="fr-FR" sz="3600" dirty="0">
                <a:solidFill>
                  <a:schemeClr val="bg1"/>
                </a:solidFill>
                <a:latin typeface="WindsorEFOP-LightCondensed"/>
              </a:rPr>
              <a:t>Il y a même le vieux Melançon qui scande les vers de la chanson en rinçant le moteur de sa </a:t>
            </a:r>
            <a:r>
              <a:rPr lang="fr-FR" sz="3600" dirty="0" err="1">
                <a:solidFill>
                  <a:schemeClr val="bg1"/>
                </a:solidFill>
                <a:latin typeface="WindsorEFOP-LightCondensed"/>
              </a:rPr>
              <a:t>chainsaw</a:t>
            </a:r>
            <a:r>
              <a:rPr lang="fr-FR" sz="3600" dirty="0">
                <a:solidFill>
                  <a:schemeClr val="bg1"/>
                </a:solidFill>
                <a:latin typeface="WindsorEFOP-LightCondensed"/>
              </a:rPr>
              <a:t>» </a:t>
            </a:r>
            <a:r>
              <a:rPr lang="fr-FR" sz="3600" dirty="0" smtClean="0">
                <a:solidFill>
                  <a:schemeClr val="bg1"/>
                </a:solidFill>
                <a:latin typeface="WindsorEFOP-LightCondensed"/>
              </a:rPr>
              <a:t>(William S. Messier, </a:t>
            </a:r>
            <a:r>
              <a:rPr lang="fr-FR" sz="3600" i="1" dirty="0" smtClean="0">
                <a:solidFill>
                  <a:schemeClr val="bg1"/>
                </a:solidFill>
                <a:latin typeface="WindsorEFOP-LightCondensed"/>
              </a:rPr>
              <a:t>Dixie</a:t>
            </a:r>
            <a:r>
              <a:rPr lang="fr-FR" sz="3600" dirty="0">
                <a:solidFill>
                  <a:schemeClr val="bg1"/>
                </a:solidFill>
                <a:latin typeface="WindsorEFOP-LightCondensed"/>
              </a:rPr>
              <a:t>, 2013).</a:t>
            </a:r>
            <a:r>
              <a:rPr lang="fr-CA" sz="3600" dirty="0">
                <a:solidFill>
                  <a:schemeClr val="bg1"/>
                </a:solidFill>
                <a:latin typeface="WindsorEFOP-LightCondensed"/>
              </a:rPr>
              <a:t> </a:t>
            </a:r>
            <a:endParaRPr lang="fr-FR" sz="3600" dirty="0">
              <a:solidFill>
                <a:schemeClr val="bg1"/>
              </a:solidFill>
              <a:latin typeface="WindsorEFOP-LightCondensed"/>
            </a:endParaRPr>
          </a:p>
        </p:txBody>
      </p:sp>
    </p:spTree>
    <p:extLst>
      <p:ext uri="{BB962C8B-B14F-4D97-AF65-F5344CB8AC3E}">
        <p14:creationId xmlns:p14="http://schemas.microsoft.com/office/powerpoint/2010/main" val="239497959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chemeClr val="bg1"/>
                </a:solidFill>
                <a:latin typeface="WindsorEFOP-LightCondensed"/>
              </a:rPr>
              <a:t>Sport et culture</a:t>
            </a:r>
            <a:endParaRPr lang="fr-FR" dirty="0">
              <a:solidFill>
                <a:schemeClr val="bg1"/>
              </a:solidFill>
              <a:latin typeface="WindsorEFOP-LightCondensed"/>
            </a:endParaRPr>
          </a:p>
        </p:txBody>
      </p:sp>
      <p:pic>
        <p:nvPicPr>
          <p:cNvPr id="4" name="Espace réservé du contenu 3" descr="couv.2006.finale.HR.jpg">
            <a:hlinkClick r:id="rId2"/>
          </p:cNvPr>
          <p:cNvPicPr>
            <a:picLocks noGrp="1" noChangeAspect="1"/>
          </p:cNvPicPr>
          <p:nvPr>
            <p:ph idx="1"/>
          </p:nvPr>
        </p:nvPicPr>
        <p:blipFill>
          <a:blip r:embed="rId3">
            <a:extLst>
              <a:ext uri="{28A0092B-C50C-407E-A947-70E740481C1C}">
                <a14:useLocalDpi xmlns:a14="http://schemas.microsoft.com/office/drawing/2010/main" val="0"/>
              </a:ext>
            </a:extLst>
          </a:blip>
          <a:srcRect l="-56466" r="-56466"/>
          <a:stretch>
            <a:fillRect/>
          </a:stretch>
        </p:blipFill>
        <p:spPr/>
      </p:pic>
      <p:sp>
        <p:nvSpPr>
          <p:cNvPr id="3" name="ZoneTexte 2"/>
          <p:cNvSpPr txBox="1"/>
          <p:nvPr/>
        </p:nvSpPr>
        <p:spPr>
          <a:xfrm>
            <a:off x="457200" y="5483302"/>
            <a:ext cx="1571788" cy="646331"/>
          </a:xfrm>
          <a:prstGeom prst="rect">
            <a:avLst/>
          </a:prstGeom>
          <a:noFill/>
        </p:spPr>
        <p:txBody>
          <a:bodyPr wrap="square" rtlCol="0">
            <a:spAutoFit/>
          </a:bodyPr>
          <a:lstStyle/>
          <a:p>
            <a:r>
              <a:rPr lang="fr-FR" sz="3600" dirty="0" smtClean="0">
                <a:solidFill>
                  <a:schemeClr val="bg1"/>
                </a:solidFill>
                <a:latin typeface="WindsorEFOP-LightCondensed"/>
              </a:rPr>
              <a:t>2006</a:t>
            </a:r>
            <a:endParaRPr lang="fr-FR" sz="3600" dirty="0">
              <a:solidFill>
                <a:schemeClr val="bg1"/>
              </a:solidFill>
              <a:latin typeface="WindsorEFOP-LightCondensed"/>
            </a:endParaRPr>
          </a:p>
        </p:txBody>
      </p:sp>
    </p:spTree>
    <p:extLst>
      <p:ext uri="{BB962C8B-B14F-4D97-AF65-F5344CB8AC3E}">
        <p14:creationId xmlns:p14="http://schemas.microsoft.com/office/powerpoint/2010/main" val="371184439"/>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A" i="1" dirty="0" smtClean="0">
                <a:solidFill>
                  <a:schemeClr val="bg1"/>
                </a:solidFill>
                <a:latin typeface="WindsorEFOP-LightCondensed"/>
              </a:rPr>
              <a:t>Spirale</a:t>
            </a:r>
          </a:p>
        </p:txBody>
      </p:sp>
      <p:pic>
        <p:nvPicPr>
          <p:cNvPr id="4" name="Espace réservé du contenu 3" descr="Capture d’écran 2014-11-18 à 16.08.27.jpg"/>
          <p:cNvPicPr>
            <a:picLocks noGrp="1" noChangeAspect="1"/>
          </p:cNvPicPr>
          <p:nvPr>
            <p:ph sz="half" idx="1"/>
          </p:nvPr>
        </p:nvPicPr>
        <p:blipFill>
          <a:blip r:embed="rId2">
            <a:extLst>
              <a:ext uri="{28A0092B-C50C-407E-A947-70E740481C1C}">
                <a14:useLocalDpi xmlns:a14="http://schemas.microsoft.com/office/drawing/2010/main" val="0"/>
              </a:ext>
            </a:extLst>
          </a:blip>
          <a:srcRect l="-7140" r="-7140"/>
          <a:stretch>
            <a:fillRect/>
          </a:stretch>
        </p:blipFill>
        <p:spPr/>
      </p:pic>
      <p:sp>
        <p:nvSpPr>
          <p:cNvPr id="6" name="Espace réservé du contenu 5"/>
          <p:cNvSpPr>
            <a:spLocks noGrp="1"/>
          </p:cNvSpPr>
          <p:nvPr>
            <p:ph sz="half" idx="2"/>
          </p:nvPr>
        </p:nvSpPr>
        <p:spPr/>
        <p:txBody>
          <a:bodyPr>
            <a:normAutofit fontScale="92500" lnSpcReduction="10000"/>
          </a:bodyPr>
          <a:lstStyle/>
          <a:p>
            <a:r>
              <a:rPr lang="fr-FR" sz="3600" dirty="0" smtClean="0">
                <a:solidFill>
                  <a:schemeClr val="bg1"/>
                </a:solidFill>
                <a:latin typeface="WindsorEFOP-LightCondensed"/>
              </a:rPr>
              <a:t>Articles (5)</a:t>
            </a:r>
          </a:p>
          <a:p>
            <a:r>
              <a:rPr lang="fr-FR" sz="3600" dirty="0" smtClean="0">
                <a:solidFill>
                  <a:schemeClr val="bg1"/>
                </a:solidFill>
                <a:latin typeface="WindsorEFOP-LightCondensed"/>
              </a:rPr>
              <a:t>Table ronde</a:t>
            </a:r>
          </a:p>
          <a:p>
            <a:r>
              <a:rPr lang="fr-FR" sz="3600" dirty="0" smtClean="0">
                <a:solidFill>
                  <a:schemeClr val="bg1"/>
                </a:solidFill>
                <a:latin typeface="WindsorEFOP-LightCondensed"/>
              </a:rPr>
              <a:t>«la </a:t>
            </a:r>
            <a:r>
              <a:rPr lang="fr-FR" sz="3600" dirty="0" err="1" smtClean="0">
                <a:solidFill>
                  <a:schemeClr val="bg1"/>
                </a:solidFill>
                <a:latin typeface="WindsorEFOP-LightCondensed"/>
              </a:rPr>
              <a:t>tchén’ssâ</a:t>
            </a:r>
            <a:r>
              <a:rPr lang="fr-FR" sz="3600" dirty="0" smtClean="0">
                <a:solidFill>
                  <a:schemeClr val="bg1"/>
                </a:solidFill>
                <a:latin typeface="WindsorEFOP-LightCondensed"/>
              </a:rPr>
              <a:t>»</a:t>
            </a:r>
          </a:p>
          <a:p>
            <a:endParaRPr lang="fr-FR" sz="3600" dirty="0">
              <a:solidFill>
                <a:schemeClr val="bg1"/>
              </a:solidFill>
              <a:latin typeface="WindsorEFOP-LightCondensed"/>
            </a:endParaRPr>
          </a:p>
          <a:p>
            <a:endParaRPr lang="fr-FR" sz="3600" dirty="0" smtClean="0">
              <a:solidFill>
                <a:schemeClr val="bg1"/>
              </a:solidFill>
              <a:latin typeface="WindsorEFOP-LightCondensed"/>
            </a:endParaRPr>
          </a:p>
          <a:p>
            <a:endParaRPr lang="fr-FR" sz="3600" dirty="0">
              <a:solidFill>
                <a:schemeClr val="bg1"/>
              </a:solidFill>
              <a:latin typeface="WindsorEFOP-LightCondensed"/>
            </a:endParaRPr>
          </a:p>
          <a:p>
            <a:endParaRPr lang="fr-FR" sz="3600" dirty="0" smtClean="0">
              <a:solidFill>
                <a:schemeClr val="bg1"/>
              </a:solidFill>
              <a:latin typeface="WindsorEFOP-LightCondensed"/>
            </a:endParaRPr>
          </a:p>
          <a:p>
            <a:r>
              <a:rPr lang="fr-FR" sz="3600" dirty="0" smtClean="0">
                <a:solidFill>
                  <a:schemeClr val="bg1"/>
                </a:solidFill>
                <a:latin typeface="WindsorEFOP-LightCondensed"/>
              </a:rPr>
              <a:t>«J’ai créé un monstre»</a:t>
            </a:r>
            <a:endParaRPr lang="fr-FR" sz="3600" dirty="0">
              <a:solidFill>
                <a:schemeClr val="bg1"/>
              </a:solidFill>
              <a:latin typeface="WindsorEFOP-LightCondensed"/>
            </a:endParaRPr>
          </a:p>
        </p:txBody>
      </p:sp>
    </p:spTree>
    <p:extLst>
      <p:ext uri="{BB962C8B-B14F-4D97-AF65-F5344CB8AC3E}">
        <p14:creationId xmlns:p14="http://schemas.microsoft.com/office/powerpoint/2010/main" val="1530591903"/>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A" dirty="0" smtClean="0">
                <a:solidFill>
                  <a:schemeClr val="bg1"/>
                </a:solidFill>
                <a:latin typeface="WindsorEFOP-LightCondensed"/>
              </a:rPr>
              <a:t>Littérature québécoise</a:t>
            </a:r>
          </a:p>
        </p:txBody>
      </p:sp>
      <p:sp>
        <p:nvSpPr>
          <p:cNvPr id="3" name="Espace réservé du contenu 2"/>
          <p:cNvSpPr>
            <a:spLocks noGrp="1"/>
          </p:cNvSpPr>
          <p:nvPr>
            <p:ph idx="1"/>
          </p:nvPr>
        </p:nvSpPr>
        <p:spPr>
          <a:xfrm>
            <a:off x="457200" y="1600200"/>
            <a:ext cx="8229600" cy="5257800"/>
          </a:xfrm>
        </p:spPr>
        <p:txBody>
          <a:bodyPr>
            <a:normAutofit fontScale="92500" lnSpcReduction="10000"/>
          </a:bodyPr>
          <a:lstStyle/>
          <a:p>
            <a:r>
              <a:rPr lang="fr-FR" dirty="0" smtClean="0">
                <a:solidFill>
                  <a:schemeClr val="bg1"/>
                </a:solidFill>
                <a:latin typeface="WindsorEFOP-LightCondensed"/>
              </a:rPr>
              <a:t>Blogues</a:t>
            </a:r>
          </a:p>
          <a:p>
            <a:r>
              <a:rPr lang="fr-FR" dirty="0" err="1" smtClean="0">
                <a:solidFill>
                  <a:schemeClr val="bg1"/>
                </a:solidFill>
                <a:latin typeface="WindsorEFOP-LightCondensed"/>
              </a:rPr>
              <a:t>Twitter</a:t>
            </a:r>
            <a:endParaRPr lang="fr-FR" dirty="0" smtClean="0">
              <a:solidFill>
                <a:schemeClr val="bg1"/>
              </a:solidFill>
              <a:latin typeface="WindsorEFOP-LightCondensed"/>
            </a:endParaRPr>
          </a:p>
          <a:p>
            <a:r>
              <a:rPr lang="fr-FR" dirty="0" smtClean="0">
                <a:solidFill>
                  <a:schemeClr val="bg1"/>
                </a:solidFill>
                <a:latin typeface="WindsorEFOP-LightCondensed"/>
              </a:rPr>
              <a:t>Facebook</a:t>
            </a:r>
          </a:p>
          <a:p>
            <a:r>
              <a:rPr lang="fr-FR" dirty="0" smtClean="0">
                <a:solidFill>
                  <a:schemeClr val="bg1"/>
                </a:solidFill>
                <a:latin typeface="WindsorEFOP-LightCondensed"/>
              </a:rPr>
              <a:t>Radio</a:t>
            </a:r>
          </a:p>
          <a:p>
            <a:r>
              <a:rPr lang="fr-FR" dirty="0" smtClean="0">
                <a:solidFill>
                  <a:schemeClr val="bg1"/>
                </a:solidFill>
                <a:latin typeface="WindsorEFOP-LightCondensed"/>
              </a:rPr>
              <a:t>Télévision</a:t>
            </a:r>
          </a:p>
          <a:p>
            <a:r>
              <a:rPr lang="fr-FR" dirty="0" smtClean="0">
                <a:solidFill>
                  <a:schemeClr val="bg1"/>
                </a:solidFill>
                <a:latin typeface="WindsorEFOP-LightCondensed"/>
              </a:rPr>
              <a:t>Presse</a:t>
            </a:r>
          </a:p>
          <a:p>
            <a:r>
              <a:rPr lang="fr-FR" dirty="0" smtClean="0">
                <a:solidFill>
                  <a:schemeClr val="bg1"/>
                </a:solidFill>
                <a:latin typeface="WindsorEFOP-LightCondensed"/>
              </a:rPr>
              <a:t>Conférences</a:t>
            </a:r>
          </a:p>
          <a:p>
            <a:r>
              <a:rPr lang="fr-FR" dirty="0" smtClean="0">
                <a:solidFill>
                  <a:schemeClr val="bg1"/>
                </a:solidFill>
                <a:latin typeface="WindsorEFOP-LightCondensed"/>
              </a:rPr>
              <a:t>Colloques</a:t>
            </a:r>
          </a:p>
          <a:p>
            <a:r>
              <a:rPr lang="fr-FR" dirty="0" smtClean="0">
                <a:solidFill>
                  <a:schemeClr val="bg1"/>
                </a:solidFill>
                <a:latin typeface="WindsorEFOP-LightCondensed"/>
              </a:rPr>
              <a:t>Cours</a:t>
            </a:r>
          </a:p>
          <a:p>
            <a:r>
              <a:rPr lang="fr-FR" dirty="0" smtClean="0">
                <a:solidFill>
                  <a:schemeClr val="bg1"/>
                </a:solidFill>
                <a:latin typeface="WindsorEFOP-LightCondensed"/>
              </a:rPr>
              <a:t>Articles</a:t>
            </a:r>
          </a:p>
          <a:p>
            <a:endParaRPr lang="fr-FR" dirty="0">
              <a:solidFill>
                <a:schemeClr val="bg1"/>
              </a:solidFill>
              <a:latin typeface="WindsorEFOP-LightCondensed"/>
            </a:endParaRPr>
          </a:p>
        </p:txBody>
      </p:sp>
    </p:spTree>
    <p:extLst>
      <p:ext uri="{BB962C8B-B14F-4D97-AF65-F5344CB8AC3E}">
        <p14:creationId xmlns:p14="http://schemas.microsoft.com/office/powerpoint/2010/main" val="259220539"/>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chemeClr val="bg1"/>
                </a:solidFill>
                <a:latin typeface="WindsorEFOP-LightCondensed"/>
              </a:rPr>
              <a:t>Conclusions</a:t>
            </a:r>
            <a:endParaRPr lang="fr-FR" dirty="0">
              <a:solidFill>
                <a:schemeClr val="bg1"/>
              </a:solidFill>
              <a:latin typeface="WindsorEFOP-LightCondensed"/>
            </a:endParaRPr>
          </a:p>
        </p:txBody>
      </p:sp>
      <p:sp>
        <p:nvSpPr>
          <p:cNvPr id="4" name="Espace réservé du contenu 3"/>
          <p:cNvSpPr>
            <a:spLocks noGrp="1"/>
          </p:cNvSpPr>
          <p:nvPr>
            <p:ph idx="1"/>
          </p:nvPr>
        </p:nvSpPr>
        <p:spPr>
          <a:xfrm>
            <a:off x="457200" y="1585710"/>
            <a:ext cx="8229600" cy="5272290"/>
          </a:xfrm>
        </p:spPr>
        <p:txBody>
          <a:bodyPr>
            <a:normAutofit/>
          </a:bodyPr>
          <a:lstStyle/>
          <a:p>
            <a:endParaRPr lang="fr-FR" sz="2600" dirty="0">
              <a:solidFill>
                <a:schemeClr val="bg1"/>
              </a:solidFill>
              <a:latin typeface="WindsorEFOP-LightCondensed"/>
            </a:endParaRPr>
          </a:p>
        </p:txBody>
      </p:sp>
    </p:spTree>
    <p:extLst>
      <p:ext uri="{BB962C8B-B14F-4D97-AF65-F5344CB8AC3E}">
        <p14:creationId xmlns:p14="http://schemas.microsoft.com/office/powerpoint/2010/main" val="3744495358"/>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chemeClr val="bg1"/>
                </a:solidFill>
                <a:latin typeface="WindsorEFOP-LightCondensed"/>
              </a:rPr>
              <a:t>Conclusions</a:t>
            </a:r>
            <a:endParaRPr lang="fr-FR" dirty="0">
              <a:solidFill>
                <a:schemeClr val="bg1"/>
              </a:solidFill>
              <a:latin typeface="WindsorEFOP-LightCondensed"/>
            </a:endParaRPr>
          </a:p>
        </p:txBody>
      </p:sp>
      <p:sp>
        <p:nvSpPr>
          <p:cNvPr id="4" name="Espace réservé du contenu 3"/>
          <p:cNvSpPr>
            <a:spLocks noGrp="1"/>
          </p:cNvSpPr>
          <p:nvPr>
            <p:ph idx="1"/>
          </p:nvPr>
        </p:nvSpPr>
        <p:spPr>
          <a:xfrm>
            <a:off x="457200" y="1585710"/>
            <a:ext cx="8229600" cy="5272290"/>
          </a:xfrm>
        </p:spPr>
        <p:txBody>
          <a:bodyPr>
            <a:normAutofit/>
          </a:bodyPr>
          <a:lstStyle/>
          <a:p>
            <a:r>
              <a:rPr lang="fr-FR" sz="3000" dirty="0" smtClean="0">
                <a:solidFill>
                  <a:schemeClr val="bg1"/>
                </a:solidFill>
                <a:latin typeface="WindsorEFOP-LightCondensed"/>
              </a:rPr>
              <a:t>Porosité des pratiques (de statuts variés)</a:t>
            </a:r>
          </a:p>
          <a:p>
            <a:pPr lvl="1"/>
            <a:r>
              <a:rPr lang="fr-FR" sz="2600" dirty="0" smtClean="0">
                <a:solidFill>
                  <a:schemeClr val="bg1"/>
                </a:solidFill>
                <a:latin typeface="WindsorEFOP-LightCondensed"/>
              </a:rPr>
              <a:t>Publication ou conversation </a:t>
            </a:r>
            <a:r>
              <a:rPr lang="fr-FR" sz="2600" dirty="0" smtClean="0">
                <a:solidFill>
                  <a:schemeClr val="bg1"/>
                </a:solidFill>
                <a:latin typeface="WindsorEFOP-LightCondensed"/>
              </a:rPr>
              <a:t>(</a:t>
            </a:r>
            <a:r>
              <a:rPr lang="fr-FR" sz="2600" dirty="0" smtClean="0">
                <a:solidFill>
                  <a:schemeClr val="bg1"/>
                </a:solidFill>
                <a:latin typeface="WindsorEFOP-LightCondensed"/>
                <a:hlinkClick r:id="rId2"/>
              </a:rPr>
              <a:t>Gunthert 2013</a:t>
            </a:r>
            <a:r>
              <a:rPr lang="fr-FR" sz="2600" dirty="0" smtClean="0">
                <a:solidFill>
                  <a:schemeClr val="bg1"/>
                </a:solidFill>
                <a:latin typeface="WindsorEFOP-LightCondensed"/>
              </a:rPr>
              <a:t>) </a:t>
            </a:r>
            <a:r>
              <a:rPr lang="fr-FR" sz="2600" dirty="0" smtClean="0">
                <a:solidFill>
                  <a:schemeClr val="bg1"/>
                </a:solidFill>
                <a:latin typeface="WindsorEFOP-LightCondensed"/>
              </a:rPr>
              <a:t>?</a:t>
            </a:r>
            <a:endParaRPr lang="fr-FR" sz="2600" dirty="0">
              <a:solidFill>
                <a:schemeClr val="bg1"/>
              </a:solidFill>
              <a:latin typeface="WindsorEFOP-LightCondensed"/>
            </a:endParaRPr>
          </a:p>
        </p:txBody>
      </p:sp>
    </p:spTree>
    <p:extLst>
      <p:ext uri="{BB962C8B-B14F-4D97-AF65-F5344CB8AC3E}">
        <p14:creationId xmlns:p14="http://schemas.microsoft.com/office/powerpoint/2010/main" val="2376682076"/>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chemeClr val="bg1"/>
                </a:solidFill>
                <a:latin typeface="WindsorEFOP-LightCondensed"/>
              </a:rPr>
              <a:t>Conclusions</a:t>
            </a:r>
            <a:endParaRPr lang="fr-FR" dirty="0">
              <a:solidFill>
                <a:schemeClr val="bg1"/>
              </a:solidFill>
              <a:latin typeface="WindsorEFOP-LightCondensed"/>
            </a:endParaRPr>
          </a:p>
        </p:txBody>
      </p:sp>
      <p:sp>
        <p:nvSpPr>
          <p:cNvPr id="4" name="Espace réservé du contenu 3"/>
          <p:cNvSpPr>
            <a:spLocks noGrp="1"/>
          </p:cNvSpPr>
          <p:nvPr>
            <p:ph idx="1"/>
          </p:nvPr>
        </p:nvSpPr>
        <p:spPr>
          <a:xfrm>
            <a:off x="457200" y="1585710"/>
            <a:ext cx="8229600" cy="5272290"/>
          </a:xfrm>
        </p:spPr>
        <p:txBody>
          <a:bodyPr>
            <a:normAutofit/>
          </a:bodyPr>
          <a:lstStyle/>
          <a:p>
            <a:r>
              <a:rPr lang="fr-FR" sz="3000" dirty="0" smtClean="0">
                <a:solidFill>
                  <a:schemeClr val="bg1"/>
                </a:solidFill>
                <a:latin typeface="WindsorEFOP-LightCondensed"/>
              </a:rPr>
              <a:t>Porosité des pratiques (de statuts variés)</a:t>
            </a:r>
          </a:p>
          <a:p>
            <a:r>
              <a:rPr lang="fr-FR" sz="3000" dirty="0" smtClean="0">
                <a:solidFill>
                  <a:schemeClr val="bg1"/>
                </a:solidFill>
                <a:latin typeface="WindsorEFOP-LightCondensed"/>
              </a:rPr>
              <a:t>Circulation des textes</a:t>
            </a:r>
          </a:p>
          <a:p>
            <a:pPr lvl="1"/>
            <a:r>
              <a:rPr lang="fr-CA" sz="2600" dirty="0">
                <a:solidFill>
                  <a:schemeClr val="bg1"/>
                </a:solidFill>
                <a:latin typeface="WindsorEFOP-LightCondensed"/>
              </a:rPr>
              <a:t>«</a:t>
            </a:r>
            <a:r>
              <a:rPr lang="fr-CA" sz="2600" dirty="0" err="1">
                <a:solidFill>
                  <a:schemeClr val="bg1"/>
                </a:solidFill>
                <a:latin typeface="WindsorEFOP-LightCondensed"/>
              </a:rPr>
              <a:t>Implicit</a:t>
            </a:r>
            <a:r>
              <a:rPr lang="fr-CA" sz="2600" dirty="0">
                <a:solidFill>
                  <a:schemeClr val="bg1"/>
                </a:solidFill>
                <a:latin typeface="WindsorEFOP-LightCondensed"/>
              </a:rPr>
              <a:t> in </a:t>
            </a:r>
            <a:r>
              <a:rPr lang="fr-CA" sz="2600" dirty="0" err="1">
                <a:solidFill>
                  <a:schemeClr val="bg1"/>
                </a:solidFill>
                <a:latin typeface="WindsorEFOP-LightCondensed"/>
              </a:rPr>
              <a:t>most</a:t>
            </a:r>
            <a:r>
              <a:rPr lang="fr-CA" sz="2600" dirty="0">
                <a:solidFill>
                  <a:schemeClr val="bg1"/>
                </a:solidFill>
                <a:latin typeface="WindsorEFOP-LightCondensed"/>
              </a:rPr>
              <a:t> discussions of </a:t>
            </a:r>
            <a:r>
              <a:rPr lang="fr-CA" sz="2600" dirty="0" err="1">
                <a:solidFill>
                  <a:schemeClr val="bg1"/>
                </a:solidFill>
                <a:latin typeface="WindsorEFOP-LightCondensed"/>
              </a:rPr>
              <a:t>whether</a:t>
            </a:r>
            <a:r>
              <a:rPr lang="fr-CA" sz="2600" dirty="0">
                <a:solidFill>
                  <a:schemeClr val="bg1"/>
                </a:solidFill>
                <a:latin typeface="WindsorEFOP-LightCondensed"/>
              </a:rPr>
              <a:t> </a:t>
            </a:r>
            <a:r>
              <a:rPr lang="fr-CA" sz="2600" dirty="0" err="1">
                <a:solidFill>
                  <a:schemeClr val="bg1"/>
                </a:solidFill>
                <a:latin typeface="WindsorEFOP-LightCondensed"/>
              </a:rPr>
              <a:t>blogging</a:t>
            </a:r>
            <a:r>
              <a:rPr lang="fr-CA" sz="2600" dirty="0">
                <a:solidFill>
                  <a:schemeClr val="bg1"/>
                </a:solidFill>
                <a:latin typeface="WindsorEFOP-LightCondensed"/>
              </a:rPr>
              <a:t> </a:t>
            </a:r>
            <a:r>
              <a:rPr lang="fr-CA" sz="2600" dirty="0" err="1">
                <a:solidFill>
                  <a:schemeClr val="bg1"/>
                </a:solidFill>
                <a:latin typeface="WindsorEFOP-LightCondensed"/>
              </a:rPr>
              <a:t>is</a:t>
            </a:r>
            <a:r>
              <a:rPr lang="fr-CA" sz="2600" dirty="0">
                <a:solidFill>
                  <a:schemeClr val="bg1"/>
                </a:solidFill>
                <a:latin typeface="WindsorEFOP-LightCondensed"/>
              </a:rPr>
              <a:t> </a:t>
            </a:r>
            <a:r>
              <a:rPr lang="fr-CA" sz="2600" dirty="0" err="1">
                <a:solidFill>
                  <a:schemeClr val="bg1"/>
                </a:solidFill>
                <a:latin typeface="WindsorEFOP-LightCondensed"/>
              </a:rPr>
              <a:t>scholarship</a:t>
            </a:r>
            <a:r>
              <a:rPr lang="fr-CA" sz="2600" dirty="0">
                <a:solidFill>
                  <a:schemeClr val="bg1"/>
                </a:solidFill>
                <a:latin typeface="WindsorEFOP-LightCondensed"/>
              </a:rPr>
              <a:t> </a:t>
            </a:r>
            <a:r>
              <a:rPr lang="fr-CA" sz="2600" dirty="0" err="1">
                <a:solidFill>
                  <a:schemeClr val="bg1"/>
                </a:solidFill>
                <a:latin typeface="WindsorEFOP-LightCondensed"/>
              </a:rPr>
              <a:t>is</a:t>
            </a:r>
            <a:r>
              <a:rPr lang="fr-CA" sz="2600" dirty="0">
                <a:solidFill>
                  <a:schemeClr val="bg1"/>
                </a:solidFill>
                <a:latin typeface="WindsorEFOP-LightCondensed"/>
              </a:rPr>
              <a:t> the notion </a:t>
            </a:r>
            <a:r>
              <a:rPr lang="fr-CA" sz="2600" dirty="0" err="1">
                <a:solidFill>
                  <a:schemeClr val="bg1"/>
                </a:solidFill>
                <a:latin typeface="WindsorEFOP-LightCondensed"/>
              </a:rPr>
              <a:t>that</a:t>
            </a:r>
            <a:r>
              <a:rPr lang="fr-CA" sz="2600" dirty="0">
                <a:solidFill>
                  <a:schemeClr val="bg1"/>
                </a:solidFill>
                <a:latin typeface="WindsorEFOP-LightCondensed"/>
              </a:rPr>
              <a:t> </a:t>
            </a:r>
            <a:r>
              <a:rPr lang="fr-CA" sz="2600" dirty="0" err="1">
                <a:solidFill>
                  <a:schemeClr val="bg1"/>
                </a:solidFill>
                <a:latin typeface="WindsorEFOP-LightCondensed"/>
              </a:rPr>
              <a:t>scholarship</a:t>
            </a:r>
            <a:r>
              <a:rPr lang="fr-CA" sz="2600" dirty="0">
                <a:solidFill>
                  <a:schemeClr val="bg1"/>
                </a:solidFill>
                <a:latin typeface="WindsorEFOP-LightCondensed"/>
              </a:rPr>
              <a:t> </a:t>
            </a:r>
            <a:r>
              <a:rPr lang="fr-CA" sz="2600" dirty="0" err="1">
                <a:solidFill>
                  <a:schemeClr val="bg1"/>
                </a:solidFill>
                <a:latin typeface="WindsorEFOP-LightCondensed"/>
              </a:rPr>
              <a:t>is</a:t>
            </a:r>
            <a:r>
              <a:rPr lang="fr-CA" sz="2600" dirty="0">
                <a:solidFill>
                  <a:schemeClr val="bg1"/>
                </a:solidFill>
                <a:latin typeface="WindsorEFOP-LightCondensed"/>
              </a:rPr>
              <a:t> a </a:t>
            </a:r>
            <a:r>
              <a:rPr lang="fr-CA" sz="2600" dirty="0" err="1">
                <a:solidFill>
                  <a:schemeClr val="bg1"/>
                </a:solidFill>
                <a:latin typeface="WindsorEFOP-LightCondensed"/>
              </a:rPr>
              <a:t>product</a:t>
            </a:r>
            <a:r>
              <a:rPr lang="fr-CA" sz="2600" dirty="0">
                <a:solidFill>
                  <a:schemeClr val="bg1"/>
                </a:solidFill>
                <a:latin typeface="WindsorEFOP-LightCondensed"/>
              </a:rPr>
              <a:t> </a:t>
            </a:r>
            <a:r>
              <a:rPr lang="fr-CA" sz="2600" dirty="0" err="1">
                <a:solidFill>
                  <a:schemeClr val="bg1"/>
                </a:solidFill>
                <a:latin typeface="WindsorEFOP-LightCondensed"/>
              </a:rPr>
              <a:t>rather</a:t>
            </a:r>
            <a:r>
              <a:rPr lang="fr-CA" sz="2600" dirty="0">
                <a:solidFill>
                  <a:schemeClr val="bg1"/>
                </a:solidFill>
                <a:latin typeface="WindsorEFOP-LightCondensed"/>
              </a:rPr>
              <a:t> </a:t>
            </a:r>
            <a:r>
              <a:rPr lang="fr-CA" sz="2600" dirty="0" err="1">
                <a:solidFill>
                  <a:schemeClr val="bg1"/>
                </a:solidFill>
                <a:latin typeface="WindsorEFOP-LightCondensed"/>
              </a:rPr>
              <a:t>than</a:t>
            </a:r>
            <a:r>
              <a:rPr lang="fr-CA" sz="2600" dirty="0">
                <a:solidFill>
                  <a:schemeClr val="bg1"/>
                </a:solidFill>
                <a:latin typeface="WindsorEFOP-LightCondensed"/>
              </a:rPr>
              <a:t> a </a:t>
            </a:r>
            <a:r>
              <a:rPr lang="fr-CA" sz="2600" dirty="0" err="1">
                <a:solidFill>
                  <a:schemeClr val="bg1"/>
                </a:solidFill>
                <a:latin typeface="WindsorEFOP-LightCondensed"/>
              </a:rPr>
              <a:t>process</a:t>
            </a:r>
            <a:r>
              <a:rPr lang="fr-CA" sz="2600" dirty="0">
                <a:solidFill>
                  <a:schemeClr val="bg1"/>
                </a:solidFill>
                <a:latin typeface="WindsorEFOP-LightCondensed"/>
              </a:rPr>
              <a:t>» (</a:t>
            </a:r>
            <a:r>
              <a:rPr lang="fr-CA" sz="2600" dirty="0">
                <a:solidFill>
                  <a:schemeClr val="bg1"/>
                </a:solidFill>
                <a:latin typeface="WindsorEFOP-LightCondensed"/>
                <a:hlinkClick r:id="rId2"/>
              </a:rPr>
              <a:t>Jonathan Wilson</a:t>
            </a:r>
            <a:r>
              <a:rPr lang="fr-CA" sz="2600" dirty="0" smtClean="0">
                <a:solidFill>
                  <a:schemeClr val="bg1"/>
                </a:solidFill>
                <a:latin typeface="WindsorEFOP-LightCondensed"/>
              </a:rPr>
              <a:t>).</a:t>
            </a:r>
            <a:endParaRPr lang="fr-FR" sz="2600" dirty="0" smtClean="0">
              <a:solidFill>
                <a:schemeClr val="bg1"/>
              </a:solidFill>
              <a:latin typeface="WindsorEFOP-LightCondensed"/>
            </a:endParaRPr>
          </a:p>
        </p:txBody>
      </p:sp>
    </p:spTree>
    <p:extLst>
      <p:ext uri="{BB962C8B-B14F-4D97-AF65-F5344CB8AC3E}">
        <p14:creationId xmlns:p14="http://schemas.microsoft.com/office/powerpoint/2010/main" val="2707180280"/>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chemeClr val="bg1"/>
                </a:solidFill>
                <a:latin typeface="WindsorEFOP-LightCondensed"/>
              </a:rPr>
              <a:t>Conclusions</a:t>
            </a:r>
            <a:endParaRPr lang="fr-FR" dirty="0">
              <a:solidFill>
                <a:schemeClr val="bg1"/>
              </a:solidFill>
              <a:latin typeface="WindsorEFOP-LightCondensed"/>
            </a:endParaRPr>
          </a:p>
        </p:txBody>
      </p:sp>
      <p:sp>
        <p:nvSpPr>
          <p:cNvPr id="4" name="Espace réservé du contenu 3"/>
          <p:cNvSpPr>
            <a:spLocks noGrp="1"/>
          </p:cNvSpPr>
          <p:nvPr>
            <p:ph idx="1"/>
          </p:nvPr>
        </p:nvSpPr>
        <p:spPr>
          <a:xfrm>
            <a:off x="457200" y="1585710"/>
            <a:ext cx="8229600" cy="5272290"/>
          </a:xfrm>
        </p:spPr>
        <p:txBody>
          <a:bodyPr>
            <a:normAutofit/>
          </a:bodyPr>
          <a:lstStyle/>
          <a:p>
            <a:r>
              <a:rPr lang="fr-FR" sz="3000" dirty="0" smtClean="0">
                <a:solidFill>
                  <a:schemeClr val="bg1"/>
                </a:solidFill>
                <a:latin typeface="WindsorEFOP-LightCondensed"/>
              </a:rPr>
              <a:t>Porosité des pratiques (de statuts variés)</a:t>
            </a:r>
          </a:p>
          <a:p>
            <a:r>
              <a:rPr lang="fr-FR" sz="3000" dirty="0" smtClean="0">
                <a:solidFill>
                  <a:schemeClr val="bg1"/>
                </a:solidFill>
                <a:latin typeface="WindsorEFOP-LightCondensed"/>
              </a:rPr>
              <a:t>Circulation des textes</a:t>
            </a:r>
          </a:p>
          <a:p>
            <a:r>
              <a:rPr lang="fr-FR" sz="3000" dirty="0" smtClean="0">
                <a:solidFill>
                  <a:schemeClr val="bg1"/>
                </a:solidFill>
                <a:latin typeface="WindsorEFOP-LightCondensed"/>
              </a:rPr>
              <a:t>Accélération du rythme des échanges</a:t>
            </a:r>
          </a:p>
          <a:p>
            <a:pPr lvl="1"/>
            <a:r>
              <a:rPr lang="fr-FR" sz="2600" dirty="0" smtClean="0">
                <a:solidFill>
                  <a:schemeClr val="bg1"/>
                </a:solidFill>
                <a:latin typeface="WindsorEFOP-LightCondensed"/>
              </a:rPr>
              <a:t>Le blogue, une forme épistolaire (</a:t>
            </a:r>
            <a:r>
              <a:rPr lang="fr-FR" sz="2600" dirty="0" err="1" smtClean="0">
                <a:solidFill>
                  <a:schemeClr val="bg1"/>
                </a:solidFill>
                <a:latin typeface="WindsorEFOP-LightCondensed"/>
                <a:hlinkClick r:id="rId2"/>
              </a:rPr>
              <a:t>Fitzpatrick</a:t>
            </a:r>
            <a:r>
              <a:rPr lang="fr-FR" sz="2600" dirty="0" smtClean="0">
                <a:solidFill>
                  <a:schemeClr val="bg1"/>
                </a:solidFill>
                <a:latin typeface="WindsorEFOP-LightCondensed"/>
                <a:hlinkClick r:id="rId2"/>
              </a:rPr>
              <a:t> 2012</a:t>
            </a:r>
            <a:r>
              <a:rPr lang="fr-FR" sz="2600" dirty="0" smtClean="0">
                <a:solidFill>
                  <a:schemeClr val="bg1"/>
                </a:solidFill>
                <a:latin typeface="WindsorEFOP-LightCondensed"/>
              </a:rPr>
              <a:t>) ?</a:t>
            </a:r>
          </a:p>
        </p:txBody>
      </p:sp>
    </p:spTree>
    <p:extLst>
      <p:ext uri="{BB962C8B-B14F-4D97-AF65-F5344CB8AC3E}">
        <p14:creationId xmlns:p14="http://schemas.microsoft.com/office/powerpoint/2010/main" val="3116700577"/>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chemeClr val="bg1"/>
                </a:solidFill>
                <a:latin typeface="WindsorEFOP-LightCondensed"/>
              </a:rPr>
              <a:t>Conclusions</a:t>
            </a:r>
            <a:endParaRPr lang="fr-FR" dirty="0">
              <a:solidFill>
                <a:schemeClr val="bg1"/>
              </a:solidFill>
              <a:latin typeface="WindsorEFOP-LightCondensed"/>
            </a:endParaRPr>
          </a:p>
        </p:txBody>
      </p:sp>
      <p:sp>
        <p:nvSpPr>
          <p:cNvPr id="4" name="Espace réservé du contenu 3"/>
          <p:cNvSpPr>
            <a:spLocks noGrp="1"/>
          </p:cNvSpPr>
          <p:nvPr>
            <p:ph idx="1"/>
          </p:nvPr>
        </p:nvSpPr>
        <p:spPr>
          <a:xfrm>
            <a:off x="457200" y="1585710"/>
            <a:ext cx="8229600" cy="5272290"/>
          </a:xfrm>
        </p:spPr>
        <p:txBody>
          <a:bodyPr>
            <a:normAutofit/>
          </a:bodyPr>
          <a:lstStyle/>
          <a:p>
            <a:r>
              <a:rPr lang="fr-FR" sz="3000" dirty="0" smtClean="0">
                <a:solidFill>
                  <a:schemeClr val="bg1"/>
                </a:solidFill>
                <a:latin typeface="WindsorEFOP-LightCondensed"/>
              </a:rPr>
              <a:t>Porosité des pratiques (de statuts variés)</a:t>
            </a:r>
          </a:p>
          <a:p>
            <a:r>
              <a:rPr lang="fr-FR" sz="3000" dirty="0" smtClean="0">
                <a:solidFill>
                  <a:schemeClr val="bg1"/>
                </a:solidFill>
                <a:latin typeface="WindsorEFOP-LightCondensed"/>
              </a:rPr>
              <a:t>Circulation des textes</a:t>
            </a:r>
          </a:p>
          <a:p>
            <a:r>
              <a:rPr lang="fr-FR" sz="3000" dirty="0" smtClean="0">
                <a:solidFill>
                  <a:schemeClr val="bg1"/>
                </a:solidFill>
                <a:latin typeface="WindsorEFOP-LightCondensed"/>
              </a:rPr>
              <a:t>Accélération du rythme des échanges</a:t>
            </a:r>
          </a:p>
          <a:p>
            <a:r>
              <a:rPr lang="fr-FR" sz="3000" dirty="0" smtClean="0">
                <a:solidFill>
                  <a:schemeClr val="bg1"/>
                </a:solidFill>
                <a:latin typeface="WindsorEFOP-LightCondensed"/>
              </a:rPr>
              <a:t>Rhétorique en transformation</a:t>
            </a:r>
          </a:p>
          <a:p>
            <a:pPr lvl="1"/>
            <a:r>
              <a:rPr lang="fr-FR" dirty="0" smtClean="0">
                <a:solidFill>
                  <a:schemeClr val="bg1"/>
                </a:solidFill>
                <a:latin typeface="WindsorEFOP-LightCondensed"/>
              </a:rPr>
              <a:t>Quels publics ?</a:t>
            </a:r>
          </a:p>
          <a:p>
            <a:pPr lvl="1"/>
            <a:r>
              <a:rPr lang="fr-FR" dirty="0" smtClean="0">
                <a:solidFill>
                  <a:schemeClr val="bg1"/>
                </a:solidFill>
                <a:latin typeface="WindsorEFOP-LightCondensed"/>
              </a:rPr>
              <a:t>Quels types d’échanges ?</a:t>
            </a:r>
          </a:p>
          <a:p>
            <a:pPr lvl="1"/>
            <a:r>
              <a:rPr lang="fr-FR" dirty="0" smtClean="0">
                <a:solidFill>
                  <a:schemeClr val="bg1"/>
                </a:solidFill>
                <a:latin typeface="WindsorEFOP-LightCondensed"/>
              </a:rPr>
              <a:t>Quelle énonciation ?</a:t>
            </a:r>
          </a:p>
          <a:p>
            <a:pPr lvl="1"/>
            <a:r>
              <a:rPr lang="fr-FR" dirty="0" smtClean="0">
                <a:solidFill>
                  <a:schemeClr val="bg1"/>
                </a:solidFill>
                <a:latin typeface="WindsorEFOP-LightCondensed"/>
              </a:rPr>
              <a:t>Quel vocabulaire (technique) ?</a:t>
            </a:r>
          </a:p>
          <a:p>
            <a:pPr lvl="1"/>
            <a:r>
              <a:rPr lang="fr-FR" dirty="0" smtClean="0">
                <a:solidFill>
                  <a:schemeClr val="bg1"/>
                </a:solidFill>
                <a:latin typeface="WindsorEFOP-LightCondensed"/>
              </a:rPr>
              <a:t>Quelle nouveauté ?</a:t>
            </a:r>
          </a:p>
        </p:txBody>
      </p:sp>
    </p:spTree>
    <p:extLst>
      <p:ext uri="{BB962C8B-B14F-4D97-AF65-F5344CB8AC3E}">
        <p14:creationId xmlns:p14="http://schemas.microsoft.com/office/powerpoint/2010/main" val="2729925515"/>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chemeClr val="bg1"/>
                </a:solidFill>
                <a:latin typeface="WindsorEFOP-LightCondensed"/>
              </a:rPr>
              <a:t>Conclusions</a:t>
            </a:r>
            <a:endParaRPr lang="fr-FR" dirty="0">
              <a:solidFill>
                <a:schemeClr val="bg1"/>
              </a:solidFill>
              <a:latin typeface="WindsorEFOP-LightCondensed"/>
            </a:endParaRPr>
          </a:p>
        </p:txBody>
      </p:sp>
      <p:sp>
        <p:nvSpPr>
          <p:cNvPr id="4" name="Espace réservé du contenu 3"/>
          <p:cNvSpPr>
            <a:spLocks noGrp="1"/>
          </p:cNvSpPr>
          <p:nvPr>
            <p:ph idx="1"/>
          </p:nvPr>
        </p:nvSpPr>
        <p:spPr>
          <a:xfrm>
            <a:off x="457200" y="1585710"/>
            <a:ext cx="8229600" cy="5272290"/>
          </a:xfrm>
        </p:spPr>
        <p:txBody>
          <a:bodyPr>
            <a:normAutofit/>
          </a:bodyPr>
          <a:lstStyle/>
          <a:p>
            <a:r>
              <a:rPr lang="fr-FR" sz="3000" dirty="0" smtClean="0">
                <a:solidFill>
                  <a:schemeClr val="bg1"/>
                </a:solidFill>
                <a:latin typeface="WindsorEFOP-LightCondensed"/>
              </a:rPr>
              <a:t>Porosité des pratiques (de statuts variés)</a:t>
            </a:r>
          </a:p>
          <a:p>
            <a:r>
              <a:rPr lang="fr-FR" sz="3000" dirty="0" smtClean="0">
                <a:solidFill>
                  <a:schemeClr val="bg1"/>
                </a:solidFill>
                <a:latin typeface="WindsorEFOP-LightCondensed"/>
              </a:rPr>
              <a:t>Circulation des textes</a:t>
            </a:r>
          </a:p>
          <a:p>
            <a:r>
              <a:rPr lang="fr-FR" sz="3000" dirty="0" smtClean="0">
                <a:solidFill>
                  <a:schemeClr val="bg1"/>
                </a:solidFill>
                <a:latin typeface="WindsorEFOP-LightCondensed"/>
              </a:rPr>
              <a:t>Accélération du rythme des échanges</a:t>
            </a:r>
          </a:p>
          <a:p>
            <a:r>
              <a:rPr lang="fr-FR" sz="3000" dirty="0" smtClean="0">
                <a:solidFill>
                  <a:schemeClr val="bg1"/>
                </a:solidFill>
                <a:latin typeface="WindsorEFOP-LightCondensed"/>
              </a:rPr>
              <a:t>Rhétorique en transformation</a:t>
            </a:r>
          </a:p>
          <a:p>
            <a:r>
              <a:rPr lang="fr-FR" sz="3000" dirty="0" smtClean="0">
                <a:solidFill>
                  <a:schemeClr val="bg1"/>
                </a:solidFill>
                <a:latin typeface="WindsorEFOP-LightCondensed"/>
              </a:rPr>
              <a:t>Autorité</a:t>
            </a:r>
          </a:p>
          <a:p>
            <a:pPr lvl="1"/>
            <a:r>
              <a:rPr lang="fr-FR" sz="2600" dirty="0" smtClean="0">
                <a:solidFill>
                  <a:schemeClr val="bg1"/>
                </a:solidFill>
                <a:latin typeface="WindsorEFOP-LightCondensed"/>
              </a:rPr>
              <a:t>Blogue de recherche / blogue de chercheur</a:t>
            </a:r>
            <a:endParaRPr lang="fr-FR" sz="2600" dirty="0">
              <a:solidFill>
                <a:schemeClr val="bg1"/>
              </a:solidFill>
              <a:latin typeface="WindsorEFOP-LightCondensed"/>
            </a:endParaRPr>
          </a:p>
        </p:txBody>
      </p:sp>
    </p:spTree>
    <p:extLst>
      <p:ext uri="{BB962C8B-B14F-4D97-AF65-F5344CB8AC3E}">
        <p14:creationId xmlns:p14="http://schemas.microsoft.com/office/powerpoint/2010/main" val="2818418055"/>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chemeClr val="bg1"/>
                </a:solidFill>
                <a:latin typeface="WindsorEFOP-LightCondensed"/>
              </a:rPr>
              <a:t>Bibliographie</a:t>
            </a:r>
            <a:endParaRPr lang="fr-FR" dirty="0">
              <a:solidFill>
                <a:schemeClr val="bg1"/>
              </a:solidFill>
              <a:latin typeface="WindsorEFOP-LightCondensed"/>
            </a:endParaRPr>
          </a:p>
        </p:txBody>
      </p:sp>
      <p:sp>
        <p:nvSpPr>
          <p:cNvPr id="4" name="Espace réservé du contenu 3"/>
          <p:cNvSpPr>
            <a:spLocks noGrp="1"/>
          </p:cNvSpPr>
          <p:nvPr>
            <p:ph idx="1"/>
          </p:nvPr>
        </p:nvSpPr>
        <p:spPr>
          <a:xfrm>
            <a:off x="457200" y="1585710"/>
            <a:ext cx="8229600" cy="5272290"/>
          </a:xfrm>
        </p:spPr>
        <p:txBody>
          <a:bodyPr>
            <a:normAutofit/>
          </a:bodyPr>
          <a:lstStyle/>
          <a:p>
            <a:r>
              <a:rPr lang="fr-CA" sz="2800" dirty="0" err="1" smtClean="0">
                <a:solidFill>
                  <a:schemeClr val="bg1"/>
                </a:solidFill>
                <a:latin typeface="WindsorEFOP-LightCondensed"/>
              </a:rPr>
              <a:t>Fitzpatrick</a:t>
            </a:r>
            <a:r>
              <a:rPr lang="fr-CA" sz="2800" dirty="0">
                <a:solidFill>
                  <a:schemeClr val="bg1"/>
                </a:solidFill>
                <a:latin typeface="WindsorEFOP-LightCondensed"/>
              </a:rPr>
              <a:t>, Kathleen, «</a:t>
            </a:r>
            <a:r>
              <a:rPr lang="fr-CA" sz="2800" u="sng" dirty="0">
                <a:solidFill>
                  <a:schemeClr val="bg1"/>
                </a:solidFill>
                <a:latin typeface="WindsorEFOP-LightCondensed"/>
                <a:hlinkClick r:id="rId2"/>
              </a:rPr>
              <a:t>Blogs as Serialized Scholarship</a:t>
            </a:r>
            <a:r>
              <a:rPr lang="fr-CA" sz="2800" dirty="0">
                <a:solidFill>
                  <a:schemeClr val="bg1"/>
                </a:solidFill>
                <a:latin typeface="WindsorEFOP-LightCondensed"/>
              </a:rPr>
              <a:t>», </a:t>
            </a:r>
            <a:r>
              <a:rPr lang="fr-CA" sz="2800" i="1" dirty="0" err="1">
                <a:solidFill>
                  <a:schemeClr val="bg1"/>
                </a:solidFill>
                <a:latin typeface="WindsorEFOP-LightCondensed"/>
              </a:rPr>
              <a:t>Planned</a:t>
            </a:r>
            <a:r>
              <a:rPr lang="fr-CA" sz="2800" i="1" dirty="0">
                <a:solidFill>
                  <a:schemeClr val="bg1"/>
                </a:solidFill>
                <a:latin typeface="WindsorEFOP-LightCondensed"/>
              </a:rPr>
              <a:t> Obsolescence</a:t>
            </a:r>
            <a:r>
              <a:rPr lang="fr-CA" sz="2800" dirty="0">
                <a:solidFill>
                  <a:schemeClr val="bg1"/>
                </a:solidFill>
                <a:latin typeface="WindsorEFOP-LightCondensed"/>
              </a:rPr>
              <a:t>, 12 juillet 2012.</a:t>
            </a:r>
            <a:endParaRPr lang="en-US" sz="2800" dirty="0">
              <a:solidFill>
                <a:schemeClr val="bg1"/>
              </a:solidFill>
              <a:latin typeface="WindsorEFOP-LightCondensed"/>
            </a:endParaRPr>
          </a:p>
          <a:p>
            <a:pPr marL="0" indent="0">
              <a:buNone/>
            </a:pPr>
            <a:r>
              <a:rPr lang="fr-CA" sz="2800" dirty="0">
                <a:solidFill>
                  <a:schemeClr val="bg1"/>
                </a:solidFill>
                <a:latin typeface="WindsorEFOP-LightCondensed"/>
              </a:rPr>
              <a:t> </a:t>
            </a:r>
            <a:endParaRPr lang="en-US" sz="2800" dirty="0">
              <a:solidFill>
                <a:schemeClr val="bg1"/>
              </a:solidFill>
              <a:latin typeface="WindsorEFOP-LightCondensed"/>
            </a:endParaRPr>
          </a:p>
          <a:p>
            <a:r>
              <a:rPr lang="fr-CA" sz="2800" dirty="0" err="1">
                <a:solidFill>
                  <a:schemeClr val="bg1"/>
                </a:solidFill>
                <a:latin typeface="WindsorEFOP-LightCondensed"/>
              </a:rPr>
              <a:t>Gunthert</a:t>
            </a:r>
            <a:r>
              <a:rPr lang="fr-CA" sz="2800" dirty="0">
                <a:solidFill>
                  <a:schemeClr val="bg1"/>
                </a:solidFill>
                <a:latin typeface="WindsorEFOP-LightCondensed"/>
              </a:rPr>
              <a:t>, André, «</a:t>
            </a:r>
            <a:r>
              <a:rPr lang="fr-CA" sz="2800" u="sng" dirty="0">
                <a:solidFill>
                  <a:schemeClr val="bg1"/>
                </a:solidFill>
                <a:latin typeface="WindsorEFOP-LightCondensed"/>
                <a:hlinkClick r:id="rId3"/>
              </a:rPr>
              <a:t>Le blogging académique, entre art et science</a:t>
            </a:r>
            <a:r>
              <a:rPr lang="fr-CA" sz="2800" dirty="0">
                <a:solidFill>
                  <a:schemeClr val="bg1"/>
                </a:solidFill>
                <a:latin typeface="WindsorEFOP-LightCondensed"/>
              </a:rPr>
              <a:t>», </a:t>
            </a:r>
            <a:r>
              <a:rPr lang="fr-CA" sz="2800" i="1" dirty="0">
                <a:solidFill>
                  <a:schemeClr val="bg1"/>
                </a:solidFill>
                <a:latin typeface="WindsorEFOP-LightCondensed"/>
              </a:rPr>
              <a:t>l’Atelier des icônes</a:t>
            </a:r>
            <a:r>
              <a:rPr lang="fr-CA" sz="2800" dirty="0">
                <a:solidFill>
                  <a:schemeClr val="bg1"/>
                </a:solidFill>
                <a:latin typeface="WindsorEFOP-LightCondensed"/>
              </a:rPr>
              <a:t>, 14 octobre 2013.</a:t>
            </a:r>
            <a:endParaRPr lang="en-US" sz="2800" dirty="0">
              <a:solidFill>
                <a:schemeClr val="bg1"/>
              </a:solidFill>
              <a:latin typeface="WindsorEFOP-LightCondensed"/>
            </a:endParaRPr>
          </a:p>
          <a:p>
            <a:pPr marL="0" indent="0">
              <a:buNone/>
            </a:pPr>
            <a:r>
              <a:rPr lang="fr-CA" sz="2800" dirty="0">
                <a:solidFill>
                  <a:schemeClr val="bg1"/>
                </a:solidFill>
                <a:latin typeface="WindsorEFOP-LightCondensed"/>
              </a:rPr>
              <a:t> </a:t>
            </a:r>
            <a:endParaRPr lang="en-US" sz="2800" dirty="0">
              <a:solidFill>
                <a:schemeClr val="bg1"/>
              </a:solidFill>
              <a:latin typeface="WindsorEFOP-LightCondensed"/>
            </a:endParaRPr>
          </a:p>
          <a:p>
            <a:r>
              <a:rPr lang="fr-CA" sz="2800" dirty="0">
                <a:solidFill>
                  <a:schemeClr val="bg1"/>
                </a:solidFill>
                <a:latin typeface="WindsorEFOP-LightCondensed"/>
              </a:rPr>
              <a:t>Melançon, Benoît, </a:t>
            </a:r>
            <a:r>
              <a:rPr lang="fr-CA" sz="2800" i="1" u="sng" dirty="0">
                <a:solidFill>
                  <a:schemeClr val="bg1"/>
                </a:solidFill>
                <a:latin typeface="WindsorEFOP-LightCondensed"/>
                <a:hlinkClick r:id="rId4"/>
              </a:rPr>
              <a:t>l’Oreille tendue</a:t>
            </a:r>
            <a:r>
              <a:rPr lang="fr-CA" sz="2800" dirty="0">
                <a:solidFill>
                  <a:schemeClr val="bg1"/>
                </a:solidFill>
                <a:latin typeface="WindsorEFOP-LightCondensed"/>
              </a:rPr>
              <a:t>, depuis le 14 juin 2009.</a:t>
            </a:r>
            <a:endParaRPr lang="en-US" sz="2800" dirty="0">
              <a:solidFill>
                <a:schemeClr val="bg1"/>
              </a:solidFill>
              <a:latin typeface="WindsorEFOP-LightCondensed"/>
            </a:endParaRPr>
          </a:p>
          <a:p>
            <a:pPr marL="0" indent="0">
              <a:buNone/>
            </a:pPr>
            <a:r>
              <a:rPr lang="fr-CA" sz="2800" dirty="0">
                <a:solidFill>
                  <a:schemeClr val="bg1"/>
                </a:solidFill>
                <a:latin typeface="WindsorEFOP-LightCondensed"/>
              </a:rPr>
              <a:t> </a:t>
            </a:r>
            <a:endParaRPr lang="en-US" sz="2800" dirty="0">
              <a:solidFill>
                <a:schemeClr val="bg1"/>
              </a:solidFill>
              <a:latin typeface="WindsorEFOP-LightCondensed"/>
            </a:endParaRPr>
          </a:p>
          <a:p>
            <a:r>
              <a:rPr lang="fr-CA" sz="2800" dirty="0">
                <a:solidFill>
                  <a:schemeClr val="bg1"/>
                </a:solidFill>
                <a:latin typeface="WindsorEFOP-LightCondensed"/>
              </a:rPr>
              <a:t>Melançon, Benoît, «</a:t>
            </a:r>
            <a:r>
              <a:rPr lang="fr-CA" sz="2800" u="sng" dirty="0">
                <a:solidFill>
                  <a:schemeClr val="bg1"/>
                </a:solidFill>
                <a:latin typeface="WindsorEFOP-LightCondensed"/>
                <a:hlinkClick r:id="rId5"/>
              </a:rPr>
              <a:t>Diderot, Tronchin et Internet</a:t>
            </a:r>
            <a:r>
              <a:rPr lang="fr-CA" sz="2800" dirty="0">
                <a:solidFill>
                  <a:schemeClr val="bg1"/>
                </a:solidFill>
                <a:latin typeface="WindsorEFOP-LightCondensed"/>
              </a:rPr>
              <a:t>», </a:t>
            </a:r>
            <a:r>
              <a:rPr lang="fr-CA" sz="2800" i="1" dirty="0">
                <a:solidFill>
                  <a:schemeClr val="bg1"/>
                </a:solidFill>
                <a:latin typeface="WindsorEFOP-LightCondensed"/>
              </a:rPr>
              <a:t>Recherches sur Diderot et sur l’Encyclopédie</a:t>
            </a:r>
            <a:r>
              <a:rPr lang="fr-CA" sz="2800" dirty="0">
                <a:solidFill>
                  <a:schemeClr val="bg1"/>
                </a:solidFill>
                <a:latin typeface="WindsorEFOP-LightCondensed"/>
              </a:rPr>
              <a:t>, 47, 2012, p. 325-330</a:t>
            </a:r>
            <a:r>
              <a:rPr lang="fr-CA" sz="2800" dirty="0" smtClean="0">
                <a:solidFill>
                  <a:schemeClr val="bg1"/>
                </a:solidFill>
                <a:latin typeface="WindsorEFOP-LightCondensed"/>
              </a:rPr>
              <a:t>.</a:t>
            </a:r>
            <a:endParaRPr lang="fr-FR" sz="2600" dirty="0">
              <a:solidFill>
                <a:schemeClr val="bg1"/>
              </a:solidFill>
              <a:latin typeface="WindsorEFOP-LightCondensed"/>
            </a:endParaRPr>
          </a:p>
        </p:txBody>
      </p:sp>
    </p:spTree>
    <p:extLst>
      <p:ext uri="{BB962C8B-B14F-4D97-AF65-F5344CB8AC3E}">
        <p14:creationId xmlns:p14="http://schemas.microsoft.com/office/powerpoint/2010/main" val="323409017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chemeClr val="bg1"/>
                </a:solidFill>
                <a:latin typeface="WindsorEFOP-LightCondensed"/>
              </a:rPr>
              <a:t>Sport et culture</a:t>
            </a:r>
            <a:endParaRPr lang="fr-FR" dirty="0">
              <a:solidFill>
                <a:schemeClr val="bg1"/>
              </a:solidFill>
              <a:latin typeface="WindsorEFOP-LightCondensed"/>
            </a:endParaRPr>
          </a:p>
        </p:txBody>
      </p:sp>
      <p:pic>
        <p:nvPicPr>
          <p:cNvPr id="5" name="Image 4" descr="parlons_sport_195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861" y="1200778"/>
            <a:ext cx="2687320" cy="3769360"/>
          </a:xfrm>
          <a:prstGeom prst="rect">
            <a:avLst/>
          </a:prstGeom>
        </p:spPr>
      </p:pic>
    </p:spTree>
    <p:extLst>
      <p:ext uri="{BB962C8B-B14F-4D97-AF65-F5344CB8AC3E}">
        <p14:creationId xmlns:p14="http://schemas.microsoft.com/office/powerpoint/2010/main" val="31121464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chemeClr val="bg1"/>
                </a:solidFill>
                <a:latin typeface="WindsorEFOP-LightCondensed"/>
              </a:rPr>
              <a:t>Sport et culture</a:t>
            </a:r>
            <a:endParaRPr lang="fr-FR" dirty="0">
              <a:solidFill>
                <a:schemeClr val="bg1"/>
              </a:solidFill>
              <a:latin typeface="WindsorEFOP-LightCondensed"/>
            </a:endParaRPr>
          </a:p>
        </p:txBody>
      </p:sp>
      <p:pic>
        <p:nvPicPr>
          <p:cNvPr id="5" name="Image 4" descr="parlons_sport_195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861" y="1200778"/>
            <a:ext cx="2687320" cy="3769360"/>
          </a:xfrm>
          <a:prstGeom prst="rect">
            <a:avLst/>
          </a:prstGeom>
        </p:spPr>
      </p:pic>
      <p:pic>
        <p:nvPicPr>
          <p:cNvPr id="7" name="Image 6" descr="fantomes_we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17806"/>
            <a:ext cx="9144000" cy="1691435"/>
          </a:xfrm>
          <a:prstGeom prst="rect">
            <a:avLst/>
          </a:prstGeom>
        </p:spPr>
      </p:pic>
    </p:spTree>
    <p:extLst>
      <p:ext uri="{BB962C8B-B14F-4D97-AF65-F5344CB8AC3E}">
        <p14:creationId xmlns:p14="http://schemas.microsoft.com/office/powerpoint/2010/main" val="132013105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chemeClr val="bg1"/>
                </a:solidFill>
                <a:latin typeface="WindsorEFOP-LightCondensed"/>
              </a:rPr>
              <a:t>Sport et culture</a:t>
            </a:r>
            <a:endParaRPr lang="fr-FR" dirty="0">
              <a:solidFill>
                <a:schemeClr val="bg1"/>
              </a:solidFill>
              <a:latin typeface="WindsorEFOP-LightCondensed"/>
            </a:endParaRPr>
          </a:p>
        </p:txBody>
      </p:sp>
      <p:pic>
        <p:nvPicPr>
          <p:cNvPr id="5" name="Image 4" descr="parlons_sport_195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861" y="1200778"/>
            <a:ext cx="2687320" cy="3769360"/>
          </a:xfrm>
          <a:prstGeom prst="rect">
            <a:avLst/>
          </a:prstGeom>
        </p:spPr>
      </p:pic>
      <p:pic>
        <p:nvPicPr>
          <p:cNvPr id="7" name="Image 6" descr="fantomes_we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17806"/>
            <a:ext cx="9144000" cy="1691435"/>
          </a:xfrm>
          <a:prstGeom prst="rect">
            <a:avLst/>
          </a:prstGeom>
        </p:spPr>
      </p:pic>
      <p:pic>
        <p:nvPicPr>
          <p:cNvPr id="3" name="Image 2" descr="flambeau.ps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3681" y="92940"/>
            <a:ext cx="2409627" cy="4596140"/>
          </a:xfrm>
          <a:prstGeom prst="rect">
            <a:avLst/>
          </a:prstGeom>
        </p:spPr>
      </p:pic>
    </p:spTree>
    <p:extLst>
      <p:ext uri="{BB962C8B-B14F-4D97-AF65-F5344CB8AC3E}">
        <p14:creationId xmlns:p14="http://schemas.microsoft.com/office/powerpoint/2010/main" val="181503657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chemeClr val="bg1"/>
                </a:solidFill>
                <a:latin typeface="WindsorEFOP-LightCondensed"/>
              </a:rPr>
              <a:t>Sport et culture</a:t>
            </a:r>
            <a:endParaRPr lang="fr-FR" dirty="0">
              <a:solidFill>
                <a:schemeClr val="bg1"/>
              </a:solidFill>
              <a:latin typeface="WindsorEFOP-LightCondensed"/>
            </a:endParaRPr>
          </a:p>
        </p:txBody>
      </p:sp>
      <p:sp>
        <p:nvSpPr>
          <p:cNvPr id="3" name="Espace réservé du contenu 2"/>
          <p:cNvSpPr>
            <a:spLocks noGrp="1"/>
          </p:cNvSpPr>
          <p:nvPr>
            <p:ph idx="1"/>
          </p:nvPr>
        </p:nvSpPr>
        <p:spPr/>
        <p:txBody>
          <a:bodyPr>
            <a:normAutofit/>
          </a:bodyPr>
          <a:lstStyle/>
          <a:p>
            <a:r>
              <a:rPr lang="fr-FR" sz="3600" dirty="0" smtClean="0">
                <a:solidFill>
                  <a:schemeClr val="bg1"/>
                </a:solidFill>
                <a:latin typeface="WindsorEFOP-LightCondensed"/>
              </a:rPr>
              <a:t>«</a:t>
            </a:r>
            <a:r>
              <a:rPr lang="fr-FR" sz="3600" dirty="0" smtClean="0">
                <a:solidFill>
                  <a:schemeClr val="bg1"/>
                </a:solidFill>
                <a:latin typeface="WindsorEFOP-LightCondensed"/>
                <a:hlinkClick r:id="rId2"/>
              </a:rPr>
              <a:t>Hockey spectral</a:t>
            </a:r>
            <a:r>
              <a:rPr lang="fr-FR" sz="3600" dirty="0" smtClean="0">
                <a:solidFill>
                  <a:schemeClr val="bg1"/>
                </a:solidFill>
                <a:latin typeface="WindsorEFOP-LightCondensed"/>
              </a:rPr>
              <a:t>» (2011)</a:t>
            </a:r>
          </a:p>
          <a:p>
            <a:r>
              <a:rPr lang="fr-FR" sz="3600" dirty="0" smtClean="0">
                <a:solidFill>
                  <a:schemeClr val="bg1"/>
                </a:solidFill>
                <a:latin typeface="WindsorEFOP-LightCondensed"/>
              </a:rPr>
              <a:t>«</a:t>
            </a:r>
            <a:r>
              <a:rPr lang="fr-FR" sz="3600" dirty="0" smtClean="0">
                <a:solidFill>
                  <a:schemeClr val="bg1"/>
                </a:solidFill>
                <a:latin typeface="WindsorEFOP-LightCondensed"/>
                <a:hlinkClick r:id="rId3"/>
              </a:rPr>
              <a:t>Héritage hockeyistique</a:t>
            </a:r>
            <a:r>
              <a:rPr lang="fr-FR" sz="3600" dirty="0" smtClean="0">
                <a:solidFill>
                  <a:schemeClr val="bg1"/>
                </a:solidFill>
                <a:latin typeface="WindsorEFOP-LightCondensed"/>
              </a:rPr>
              <a:t>» (2011)</a:t>
            </a:r>
          </a:p>
          <a:p>
            <a:r>
              <a:rPr lang="fr-FR" sz="3600" dirty="0" smtClean="0">
                <a:solidFill>
                  <a:schemeClr val="bg1"/>
                </a:solidFill>
                <a:latin typeface="WindsorEFOP-LightCondensed"/>
              </a:rPr>
              <a:t>«</a:t>
            </a:r>
            <a:r>
              <a:rPr lang="fr-FR" sz="3600" dirty="0" smtClean="0">
                <a:solidFill>
                  <a:schemeClr val="bg1"/>
                </a:solidFill>
                <a:latin typeface="WindsorEFOP-LightCondensed"/>
                <a:hlinkClick r:id="rId4"/>
              </a:rPr>
              <a:t>Raconter le Rocket</a:t>
            </a:r>
            <a:r>
              <a:rPr lang="fr-FR" sz="3600" dirty="0" smtClean="0">
                <a:solidFill>
                  <a:schemeClr val="bg1"/>
                </a:solidFill>
                <a:latin typeface="WindsorEFOP-LightCondensed"/>
              </a:rPr>
              <a:t>» (2014)</a:t>
            </a:r>
            <a:endParaRPr lang="fr-FR" sz="3200" dirty="0">
              <a:solidFill>
                <a:schemeClr val="bg1"/>
              </a:solidFill>
              <a:latin typeface="WindsorEFOP-LightCondensed"/>
            </a:endParaRPr>
          </a:p>
        </p:txBody>
      </p:sp>
    </p:spTree>
    <p:extLst>
      <p:ext uri="{BB962C8B-B14F-4D97-AF65-F5344CB8AC3E}">
        <p14:creationId xmlns:p14="http://schemas.microsoft.com/office/powerpoint/2010/main" val="178048540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474</TotalTime>
  <Words>633</Words>
  <Application>Microsoft Macintosh PowerPoint</Application>
  <PresentationFormat>Présentation à l'écran (4:3)</PresentationFormat>
  <Paragraphs>189</Paragraphs>
  <Slides>58</Slides>
  <Notes>0</Notes>
  <HiddenSlides>0</HiddenSlides>
  <MMClips>0</MMClips>
  <ScaleCrop>false</ScaleCrop>
  <HeadingPairs>
    <vt:vector size="4" baseType="variant">
      <vt:variant>
        <vt:lpstr>Thème</vt:lpstr>
      </vt:variant>
      <vt:variant>
        <vt:i4>1</vt:i4>
      </vt:variant>
      <vt:variant>
        <vt:lpstr>Titres des diapositives</vt:lpstr>
      </vt:variant>
      <vt:variant>
        <vt:i4>58</vt:i4>
      </vt:variant>
    </vt:vector>
  </HeadingPairs>
  <TitlesOfParts>
    <vt:vector size="59" baseType="lpstr">
      <vt:lpstr>Thème Office</vt:lpstr>
      <vt:lpstr>L’Oreille tendue / L’Oreille tendue</vt:lpstr>
      <vt:lpstr>Présentation PowerPoint</vt:lpstr>
      <vt:lpstr>À la Castex et Surer</vt:lpstr>
      <vt:lpstr>Sport et culture</vt:lpstr>
      <vt:lpstr>Sport et culture</vt:lpstr>
      <vt:lpstr>Sport et culture</vt:lpstr>
      <vt:lpstr>Sport et culture</vt:lpstr>
      <vt:lpstr>Sport et culture</vt:lpstr>
      <vt:lpstr>Sport et culture</vt:lpstr>
      <vt:lpstr>Sport et culture</vt:lpstr>
      <vt:lpstr>Sport et culture</vt:lpstr>
      <vt:lpstr>Sport et culture</vt:lpstr>
      <vt:lpstr>Sport et culture</vt:lpstr>
      <vt:lpstr>Sport et culture</vt:lpstr>
      <vt:lpstr>Sport et culture</vt:lpstr>
      <vt:lpstr>Sport et culture</vt:lpstr>
      <vt:lpstr>XVIIIe siècle</vt:lpstr>
      <vt:lpstr>XVIIIe siècle</vt:lpstr>
      <vt:lpstr>XVIIIe siècle</vt:lpstr>
      <vt:lpstr>XVIIIe siècle</vt:lpstr>
      <vt:lpstr>XVIIIe siècle</vt:lpstr>
      <vt:lpstr>XVIIIe siècle</vt:lpstr>
      <vt:lpstr>XVIIIe siècle</vt:lpstr>
      <vt:lpstr>XVIIIe siècle</vt:lpstr>
      <vt:lpstr>Littérature québécoise</vt:lpstr>
      <vt:lpstr>Littérature québécoise</vt:lpstr>
      <vt:lpstr>Littérature québécoise</vt:lpstr>
      <vt:lpstr>À la Castex et Surer, bis</vt:lpstr>
      <vt:lpstr>À la Castex et Surer, bis</vt:lpstr>
      <vt:lpstr>À la Castex et Surer, bis ?</vt:lpstr>
      <vt:lpstr>À la Castex et Surer, bis ?</vt:lpstr>
      <vt:lpstr>Présentation PowerPoint</vt:lpstr>
      <vt:lpstr>Médiapart</vt:lpstr>
      <vt:lpstr>La Recrue du mois</vt:lpstr>
      <vt:lpstr>Littéraires après tout</vt:lpstr>
      <vt:lpstr>Poème sale</vt:lpstr>
      <vt:lpstr>Palais de Pankot</vt:lpstr>
      <vt:lpstr>Librairie</vt:lpstr>
      <vt:lpstr>Twitter</vt:lpstr>
      <vt:lpstr>Facebook</vt:lpstr>
      <vt:lpstr>Radio</vt:lpstr>
      <vt:lpstr>Université</vt:lpstr>
      <vt:lpstr>Université</vt:lpstr>
      <vt:lpstr>Conférence</vt:lpstr>
      <vt:lpstr>Liberté</vt:lpstr>
      <vt:lpstr>Le Devoir</vt:lpstr>
      <vt:lpstr>Communication</vt:lpstr>
      <vt:lpstr>Télévision</vt:lpstr>
      <vt:lpstr>Roman</vt:lpstr>
      <vt:lpstr>Spirale</vt:lpstr>
      <vt:lpstr>Littérature québécoise</vt:lpstr>
      <vt:lpstr>Conclusions</vt:lpstr>
      <vt:lpstr>Conclusions</vt:lpstr>
      <vt:lpstr>Conclusions</vt:lpstr>
      <vt:lpstr>Conclusions</vt:lpstr>
      <vt:lpstr>Conclusions</vt:lpstr>
      <vt:lpstr>Conclusions</vt:lpstr>
      <vt:lpstr>Bibliographie</vt:lpstr>
    </vt:vector>
  </TitlesOfParts>
  <Company>Université de Montréal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L’Oreille tendue / L’Oreille tendue</dc:title>
  <dc:creator>Benoît Melançon</dc:creator>
  <cp:lastModifiedBy>Benoît Melançon</cp:lastModifiedBy>
  <cp:revision>86</cp:revision>
  <dcterms:created xsi:type="dcterms:W3CDTF">2014-11-18T15:41:12Z</dcterms:created>
  <dcterms:modified xsi:type="dcterms:W3CDTF">2014-11-21T13:25:25Z</dcterms:modified>
</cp:coreProperties>
</file>